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-142900"/>
            <a:ext cx="7772400" cy="4572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Маркеры суицидального поведения несовершеннолетних </a:t>
            </a:r>
            <a:r>
              <a:rPr lang="ru-RU" sz="4400" b="1" dirty="0" smtClean="0">
                <a:solidFill>
                  <a:schemeClr val="tx2"/>
                </a:solidFill>
              </a:rPr>
              <a:t/>
            </a:r>
            <a:br>
              <a:rPr lang="ru-RU" sz="4400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sz="3100" i="1" dirty="0" smtClean="0">
                <a:solidFill>
                  <a:srgbClr val="002060"/>
                </a:solidFill>
              </a:rPr>
              <a:t>Памятка для педагогических работников и родителей </a:t>
            </a:r>
            <a:br>
              <a:rPr lang="ru-RU" sz="3100" i="1" dirty="0" smtClean="0">
                <a:solidFill>
                  <a:srgbClr val="002060"/>
                </a:solidFill>
              </a:rPr>
            </a:br>
            <a:r>
              <a:rPr lang="ru-RU" sz="3100" i="1" dirty="0" smtClean="0">
                <a:solidFill>
                  <a:srgbClr val="002060"/>
                </a:solidFill>
              </a:rPr>
              <a:t>(законных представителей)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4429132"/>
            <a:ext cx="8458200" cy="214314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5"/>
                </a:solidFill>
              </a:rPr>
              <a:t>Разработаны ГБУ АО «Центр </a:t>
            </a:r>
            <a:r>
              <a:rPr lang="ru-RU" sz="2800" dirty="0" err="1" smtClean="0">
                <a:solidFill>
                  <a:schemeClr val="accent5"/>
                </a:solidFill>
              </a:rPr>
              <a:t>психолого-медико-социального</a:t>
            </a:r>
            <a:r>
              <a:rPr lang="ru-RU" sz="2800" dirty="0" smtClean="0">
                <a:solidFill>
                  <a:schemeClr val="accent5"/>
                </a:solidFill>
              </a:rPr>
              <a:t> сопровождения «Надежда»</a:t>
            </a:r>
          </a:p>
          <a:p>
            <a:r>
              <a:rPr lang="ru-RU" sz="2800" dirty="0" smtClean="0">
                <a:solidFill>
                  <a:schemeClr val="accent5"/>
                </a:solidFill>
              </a:rPr>
              <a:t>Г. Архангельск</a:t>
            </a:r>
          </a:p>
          <a:p>
            <a:r>
              <a:rPr lang="ru-RU" sz="2800" dirty="0" smtClean="0">
                <a:solidFill>
                  <a:schemeClr val="accent5"/>
                </a:solidFill>
              </a:rPr>
              <a:t>Направлены Минобразования АО 22.02.2023</a:t>
            </a:r>
            <a:endParaRPr lang="ru-RU" sz="2800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6. Эмоциональные </a:t>
            </a:r>
            <a:r>
              <a:rPr lang="ru-RU" b="1" i="1" dirty="0" smtClean="0">
                <a:solidFill>
                  <a:srgbClr val="FF0000"/>
                </a:solidFill>
              </a:rPr>
              <a:t>маркеры: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64347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сильное </a:t>
            </a:r>
            <a:r>
              <a:rPr lang="ru-RU" dirty="0" smtClean="0"/>
              <a:t>эмоциональное </a:t>
            </a:r>
            <a:r>
              <a:rPr lang="ru-RU" i="1" dirty="0" smtClean="0">
                <a:solidFill>
                  <a:srgbClr val="7030A0"/>
                </a:solidFill>
              </a:rPr>
              <a:t>страдание</a:t>
            </a:r>
            <a:r>
              <a:rPr lang="ru-RU" dirty="0" smtClean="0"/>
              <a:t>; </a:t>
            </a:r>
          </a:p>
          <a:p>
            <a:r>
              <a:rPr lang="ru-RU" dirty="0" smtClean="0"/>
              <a:t>тотальная </a:t>
            </a:r>
            <a:r>
              <a:rPr lang="ru-RU" i="1" dirty="0" smtClean="0">
                <a:solidFill>
                  <a:srgbClr val="7030A0"/>
                </a:solidFill>
              </a:rPr>
              <a:t>безрадостность</a:t>
            </a:r>
            <a:r>
              <a:rPr lang="ru-RU" dirty="0" smtClean="0"/>
              <a:t>; </a:t>
            </a:r>
          </a:p>
          <a:p>
            <a:r>
              <a:rPr lang="ru-RU" dirty="0" smtClean="0"/>
              <a:t>интенсивный </a:t>
            </a:r>
            <a:r>
              <a:rPr lang="ru-RU" dirty="0" smtClean="0"/>
              <a:t>беспричинный </a:t>
            </a:r>
            <a:r>
              <a:rPr lang="ru-RU" i="1" dirty="0" smtClean="0">
                <a:solidFill>
                  <a:srgbClr val="7030A0"/>
                </a:solidFill>
              </a:rPr>
              <a:t>страх</a:t>
            </a:r>
            <a:r>
              <a:rPr lang="ru-RU" dirty="0" smtClean="0"/>
              <a:t>; </a:t>
            </a:r>
          </a:p>
          <a:p>
            <a:r>
              <a:rPr lang="ru-RU" dirty="0" smtClean="0"/>
              <a:t>«душевная </a:t>
            </a:r>
            <a:r>
              <a:rPr lang="ru-RU" i="1" dirty="0" smtClean="0">
                <a:solidFill>
                  <a:srgbClr val="7030A0"/>
                </a:solidFill>
              </a:rPr>
              <a:t>боль</a:t>
            </a:r>
            <a:r>
              <a:rPr lang="ru-RU" dirty="0" smtClean="0"/>
              <a:t>»; </a:t>
            </a:r>
            <a:endParaRPr lang="ru-RU" dirty="0" smtClean="0"/>
          </a:p>
          <a:p>
            <a:r>
              <a:rPr lang="ru-RU" i="1" dirty="0" smtClean="0">
                <a:solidFill>
                  <a:srgbClr val="7030A0"/>
                </a:solidFill>
              </a:rPr>
              <a:t>капризность</a:t>
            </a:r>
            <a:r>
              <a:rPr lang="ru-RU" i="1" dirty="0" smtClean="0">
                <a:solidFill>
                  <a:srgbClr val="7030A0"/>
                </a:solidFill>
              </a:rPr>
              <a:t>, </a:t>
            </a:r>
            <a:r>
              <a:rPr lang="ru-RU" i="1" dirty="0" smtClean="0">
                <a:solidFill>
                  <a:srgbClr val="7030A0"/>
                </a:solidFill>
              </a:rPr>
              <a:t>привередливость </a:t>
            </a:r>
            <a:r>
              <a:rPr lang="ru-RU" dirty="0" smtClean="0"/>
              <a:t>(ежедневные колебания между возбуждением и упадком); </a:t>
            </a:r>
          </a:p>
          <a:p>
            <a:r>
              <a:rPr lang="ru-RU" dirty="0" smtClean="0"/>
              <a:t>вспышки </a:t>
            </a:r>
            <a:r>
              <a:rPr lang="ru-RU" i="1" dirty="0" smtClean="0">
                <a:solidFill>
                  <a:srgbClr val="7030A0"/>
                </a:solidFill>
              </a:rPr>
              <a:t>раздражения, гнева, ярости, агрессии </a:t>
            </a:r>
            <a:r>
              <a:rPr lang="ru-RU" dirty="0" smtClean="0"/>
              <a:t>к себе и/или окружающим;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безысходность</a:t>
            </a:r>
            <a:r>
              <a:rPr lang="ru-RU" dirty="0" smtClean="0"/>
              <a:t> </a:t>
            </a:r>
            <a:r>
              <a:rPr lang="ru-RU" dirty="0" smtClean="0"/>
              <a:t>(подростки чувствуют себя в ловушке несчастий, ощущают сильнейшие душевные страдания без возможности выхода из них); 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6. Эмоциональные </a:t>
            </a:r>
            <a:r>
              <a:rPr lang="ru-RU" b="1" i="1" dirty="0" smtClean="0">
                <a:solidFill>
                  <a:srgbClr val="FF0000"/>
                </a:solidFill>
              </a:rPr>
              <a:t>маркеры: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беспомощность, безнадёжность, отчаяние, </a:t>
            </a:r>
            <a:r>
              <a:rPr lang="ru-RU" dirty="0" smtClean="0"/>
              <a:t>апатия</a:t>
            </a:r>
            <a:r>
              <a:rPr lang="ru-RU" dirty="0" smtClean="0"/>
              <a:t>, безволие, </a:t>
            </a:r>
            <a:r>
              <a:rPr lang="ru-RU" i="1" dirty="0" smtClean="0">
                <a:solidFill>
                  <a:srgbClr val="7030A0"/>
                </a:solidFill>
              </a:rPr>
              <a:t>резко сменяющиеся </a:t>
            </a:r>
            <a:r>
              <a:rPr lang="ru-RU" dirty="0" smtClean="0"/>
              <a:t>напористостью, агрессивностью; </a:t>
            </a:r>
          </a:p>
          <a:p>
            <a:r>
              <a:rPr lang="ru-RU" dirty="0" smtClean="0"/>
              <a:t>длящаяся </a:t>
            </a:r>
            <a:r>
              <a:rPr lang="ru-RU" i="1" dirty="0" smtClean="0">
                <a:solidFill>
                  <a:srgbClr val="7030A0"/>
                </a:solidFill>
              </a:rPr>
              <a:t>тоска</a:t>
            </a:r>
            <a:r>
              <a:rPr lang="ru-RU" dirty="0" smtClean="0"/>
              <a:t> в течение определенного периода времени; </a:t>
            </a:r>
          </a:p>
          <a:p>
            <a:r>
              <a:rPr lang="ru-RU" dirty="0" smtClean="0"/>
              <a:t>чувство </a:t>
            </a:r>
            <a:r>
              <a:rPr lang="ru-RU" i="1" dirty="0" smtClean="0">
                <a:solidFill>
                  <a:srgbClr val="7030A0"/>
                </a:solidFill>
              </a:rPr>
              <a:t>неполноценности</a:t>
            </a:r>
            <a:r>
              <a:rPr lang="ru-RU" dirty="0" smtClean="0"/>
              <a:t>, бесполезности, потеря </a:t>
            </a:r>
            <a:r>
              <a:rPr lang="ru-RU" i="1" dirty="0" smtClean="0">
                <a:solidFill>
                  <a:srgbClr val="7030A0"/>
                </a:solidFill>
              </a:rPr>
              <a:t>самоуважения</a:t>
            </a:r>
            <a:r>
              <a:rPr lang="ru-RU" dirty="0" smtClean="0"/>
              <a:t>, низкая </a:t>
            </a:r>
            <a:r>
              <a:rPr lang="ru-RU" i="1" dirty="0" smtClean="0">
                <a:solidFill>
                  <a:srgbClr val="7030A0"/>
                </a:solidFill>
              </a:rPr>
              <a:t>самооценка</a:t>
            </a:r>
            <a:r>
              <a:rPr lang="ru-RU" dirty="0" smtClean="0"/>
              <a:t> и чувство </a:t>
            </a:r>
            <a:r>
              <a:rPr lang="ru-RU" i="1" dirty="0" smtClean="0">
                <a:solidFill>
                  <a:srgbClr val="7030A0"/>
                </a:solidFill>
              </a:rPr>
              <a:t>вины</a:t>
            </a:r>
            <a:r>
              <a:rPr lang="ru-RU" dirty="0" smtClean="0"/>
              <a:t>; </a:t>
            </a:r>
          </a:p>
          <a:p>
            <a:r>
              <a:rPr lang="ru-RU" dirty="0" smtClean="0"/>
              <a:t>переживание </a:t>
            </a:r>
            <a:r>
              <a:rPr lang="ru-RU" i="1" dirty="0" smtClean="0">
                <a:solidFill>
                  <a:srgbClr val="7030A0"/>
                </a:solidFill>
              </a:rPr>
              <a:t>обиды, одиночества</a:t>
            </a:r>
            <a:r>
              <a:rPr lang="ru-RU" dirty="0" smtClean="0"/>
              <a:t>, отчужденности и непонимания; </a:t>
            </a:r>
          </a:p>
          <a:p>
            <a:r>
              <a:rPr lang="ru-RU" dirty="0" smtClean="0"/>
              <a:t>чувство </a:t>
            </a:r>
            <a:r>
              <a:rPr lang="ru-RU" i="1" dirty="0" smtClean="0">
                <a:solidFill>
                  <a:srgbClr val="7030A0"/>
                </a:solidFill>
              </a:rPr>
              <a:t>«отверженности»; </a:t>
            </a:r>
          </a:p>
          <a:p>
            <a:r>
              <a:rPr lang="ru-RU" dirty="0" smtClean="0"/>
              <a:t>признаки </a:t>
            </a:r>
            <a:r>
              <a:rPr lang="ru-RU" i="1" dirty="0" smtClean="0">
                <a:solidFill>
                  <a:srgbClr val="7030A0"/>
                </a:solidFill>
              </a:rPr>
              <a:t>депрессии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7. Соматические </a:t>
            </a:r>
            <a:r>
              <a:rPr lang="ru-RU" b="1" i="1" dirty="0" smtClean="0">
                <a:solidFill>
                  <a:srgbClr val="FF0000"/>
                </a:solidFill>
              </a:rPr>
              <a:t>маркеры: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 </a:t>
            </a:r>
            <a:r>
              <a:rPr lang="ru-RU" i="1" dirty="0" smtClean="0">
                <a:solidFill>
                  <a:srgbClr val="7030A0"/>
                </a:solidFill>
              </a:rPr>
              <a:t>болезненные ощущения в теле </a:t>
            </a:r>
            <a:r>
              <a:rPr lang="ru-RU" dirty="0" smtClean="0"/>
              <a:t>(жалобы на нехватку воздуха, комка в </a:t>
            </a:r>
            <a:r>
              <a:rPr lang="ru-RU" dirty="0" smtClean="0"/>
              <a:t>горле), головные </a:t>
            </a:r>
            <a:r>
              <a:rPr lang="ru-RU" dirty="0" smtClean="0"/>
              <a:t>боли, чувство физической тяжести, душевной боли в груди, в других частях тела (голове, животе);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изменение </a:t>
            </a:r>
            <a:r>
              <a:rPr lang="ru-RU" i="1" dirty="0" smtClean="0">
                <a:solidFill>
                  <a:srgbClr val="7030A0"/>
                </a:solidFill>
              </a:rPr>
              <a:t>режима </a:t>
            </a:r>
            <a:r>
              <a:rPr lang="ru-RU" i="1" dirty="0" smtClean="0">
                <a:solidFill>
                  <a:srgbClr val="7030A0"/>
                </a:solidFill>
              </a:rPr>
              <a:t>сна</a:t>
            </a:r>
            <a:r>
              <a:rPr lang="ru-RU" dirty="0" smtClean="0"/>
              <a:t>: некоторые </a:t>
            </a:r>
            <a:r>
              <a:rPr lang="ru-RU" dirty="0" smtClean="0"/>
              <a:t>подростки спят целыми </a:t>
            </a:r>
            <a:r>
              <a:rPr lang="ru-RU" dirty="0" smtClean="0"/>
              <a:t>днями; некоторые теряют </a:t>
            </a:r>
            <a:r>
              <a:rPr lang="ru-RU" dirty="0" smtClean="0"/>
              <a:t>сон, допоздна ходят по своей комнате </a:t>
            </a:r>
            <a:r>
              <a:rPr lang="ru-RU" dirty="0" smtClean="0"/>
              <a:t>вперёд-назад; </a:t>
            </a:r>
            <a:r>
              <a:rPr lang="ru-RU" dirty="0" smtClean="0"/>
              <a:t>кто-то ложится под </a:t>
            </a:r>
            <a:r>
              <a:rPr lang="ru-RU" dirty="0" smtClean="0"/>
              <a:t>утро; </a:t>
            </a:r>
            <a:endParaRPr lang="ru-RU" dirty="0" smtClean="0"/>
          </a:p>
          <a:p>
            <a:r>
              <a:rPr lang="ru-RU" i="1" dirty="0" smtClean="0">
                <a:solidFill>
                  <a:srgbClr val="7030A0"/>
                </a:solidFill>
              </a:rPr>
              <a:t>изменение аппетита: </a:t>
            </a:r>
            <a:r>
              <a:rPr lang="ru-RU" dirty="0" smtClean="0"/>
              <a:t>подростки </a:t>
            </a:r>
            <a:r>
              <a:rPr lang="ru-RU" dirty="0" smtClean="0"/>
              <a:t>с хорошим аппетитом становятся разборчивы в еде, а те, у кого аппетит был </a:t>
            </a:r>
            <a:r>
              <a:rPr lang="ru-RU" dirty="0" smtClean="0"/>
              <a:t>плохой, усиленно едят.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8. Дополнительные </a:t>
            </a:r>
            <a:r>
              <a:rPr lang="ru-RU" b="1" i="1" dirty="0" smtClean="0">
                <a:solidFill>
                  <a:srgbClr val="FF0000"/>
                </a:solidFill>
              </a:rPr>
              <a:t>маркеры: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наличие </a:t>
            </a:r>
            <a:r>
              <a:rPr lang="ru-RU" i="1" dirty="0" smtClean="0">
                <a:solidFill>
                  <a:srgbClr val="7030A0"/>
                </a:solidFill>
              </a:rPr>
              <a:t>тяжелого заболевания </a:t>
            </a:r>
            <a:r>
              <a:rPr lang="ru-RU" dirty="0" smtClean="0"/>
              <a:t>(инвалидности);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наличие </a:t>
            </a:r>
            <a:r>
              <a:rPr lang="ru-RU" i="1" dirty="0" smtClean="0">
                <a:solidFill>
                  <a:srgbClr val="7030A0"/>
                </a:solidFill>
              </a:rPr>
              <a:t>проблем в семье </a:t>
            </a:r>
            <a:r>
              <a:rPr lang="ru-RU" i="1" dirty="0" smtClean="0">
                <a:solidFill>
                  <a:srgbClr val="7030A0"/>
                </a:solidFill>
              </a:rPr>
              <a:t>: </a:t>
            </a:r>
            <a:r>
              <a:rPr lang="ru-RU" dirty="0" smtClean="0"/>
              <a:t>внутрисемейный </a:t>
            </a:r>
            <a:r>
              <a:rPr lang="ru-RU" dirty="0" smtClean="0"/>
              <a:t>конфликт, развод родителей, смерть одного из близких родственников и др</a:t>
            </a:r>
            <a:r>
              <a:rPr lang="ru-RU" dirty="0" smtClean="0"/>
              <a:t>.; </a:t>
            </a:r>
            <a:endParaRPr lang="ru-RU" dirty="0" smtClean="0"/>
          </a:p>
          <a:p>
            <a:r>
              <a:rPr lang="ru-RU" dirty="0" smtClean="0"/>
              <a:t>наличие </a:t>
            </a:r>
            <a:r>
              <a:rPr lang="ru-RU" i="1" dirty="0" smtClean="0">
                <a:solidFill>
                  <a:srgbClr val="7030A0"/>
                </a:solidFill>
              </a:rPr>
              <a:t>суицидальных попыток</a:t>
            </a:r>
            <a:r>
              <a:rPr lang="ru-RU" dirty="0" smtClean="0"/>
              <a:t>, а также </a:t>
            </a:r>
            <a:r>
              <a:rPr lang="ru-RU" i="1" dirty="0" smtClean="0">
                <a:solidFill>
                  <a:srgbClr val="7030A0"/>
                </a:solidFill>
              </a:rPr>
              <a:t>самоубийство близких </a:t>
            </a:r>
            <a:r>
              <a:rPr lang="ru-RU" dirty="0" smtClean="0"/>
              <a:t>людей/родственников; </a:t>
            </a:r>
          </a:p>
          <a:p>
            <a:r>
              <a:rPr lang="ru-RU" dirty="0" smtClean="0"/>
              <a:t>тяжкая </a:t>
            </a:r>
            <a:r>
              <a:rPr lang="ru-RU" i="1" dirty="0" smtClean="0">
                <a:solidFill>
                  <a:srgbClr val="7030A0"/>
                </a:solidFill>
              </a:rPr>
              <a:t>утрата</a:t>
            </a:r>
            <a:r>
              <a:rPr lang="ru-RU" dirty="0" smtClean="0"/>
              <a:t>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жертва </a:t>
            </a:r>
            <a:r>
              <a:rPr lang="ru-RU" i="1" dirty="0" smtClean="0">
                <a:solidFill>
                  <a:srgbClr val="7030A0"/>
                </a:solidFill>
              </a:rPr>
              <a:t>насилия</a:t>
            </a:r>
            <a:r>
              <a:rPr lang="ru-RU" dirty="0" smtClean="0"/>
              <a:t>: физического, эмоционального или сексуального; </a:t>
            </a:r>
          </a:p>
          <a:p>
            <a:r>
              <a:rPr lang="ru-RU" dirty="0" smtClean="0"/>
              <a:t>наличие </a:t>
            </a:r>
            <a:r>
              <a:rPr lang="ru-RU" i="1" dirty="0" smtClean="0">
                <a:solidFill>
                  <a:srgbClr val="7030A0"/>
                </a:solidFill>
              </a:rPr>
              <a:t>кумиров</a:t>
            </a:r>
            <a:r>
              <a:rPr lang="ru-RU" dirty="0" smtClean="0"/>
              <a:t>, совершивших </a:t>
            </a:r>
            <a:r>
              <a:rPr lang="ru-RU" i="1" dirty="0" smtClean="0">
                <a:solidFill>
                  <a:srgbClr val="7030A0"/>
                </a:solidFill>
              </a:rPr>
              <a:t>самоубийство</a:t>
            </a:r>
            <a:r>
              <a:rPr lang="ru-RU" dirty="0" smtClean="0"/>
              <a:t>; </a:t>
            </a:r>
          </a:p>
          <a:p>
            <a:r>
              <a:rPr lang="ru-RU" dirty="0" smtClean="0"/>
              <a:t>осознание </a:t>
            </a:r>
            <a:r>
              <a:rPr lang="ru-RU" dirty="0" smtClean="0"/>
              <a:t>совершенного </a:t>
            </a:r>
            <a:r>
              <a:rPr lang="ru-RU" i="1" dirty="0" smtClean="0">
                <a:solidFill>
                  <a:srgbClr val="7030A0"/>
                </a:solidFill>
              </a:rPr>
              <a:t>уголовно наказуемого</a:t>
            </a:r>
            <a:r>
              <a:rPr lang="ru-RU" dirty="0" smtClean="0"/>
              <a:t> деяния.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Что переживает подросток в период кризиса?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1. Проблемы 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трёх «</a:t>
            </a:r>
            <a:r>
              <a:rPr lang="ru-RU" b="1" u="sng" dirty="0" smtClean="0">
                <a:solidFill>
                  <a:srgbClr val="FF0000"/>
                </a:solidFill>
              </a:rPr>
              <a:t>Н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»: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епреодолимость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трудностей;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ескончаемость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несчастья;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епереносимость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тоски и одиночества.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2. Борьба 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с тремя «</a:t>
            </a:r>
            <a:r>
              <a:rPr lang="ru-RU" b="1" u="sng" dirty="0" smtClean="0">
                <a:solidFill>
                  <a:srgbClr val="FF0000"/>
                </a:solidFill>
              </a:rPr>
              <a:t>Б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»: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Б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еспомощностью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;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Б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ессилием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;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Б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езнадежностью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321471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Маркеры суицидального поведения </a:t>
            </a:r>
            <a:r>
              <a:rPr lang="ru-RU" sz="3600" dirty="0" smtClean="0"/>
              <a:t>– это сигналы, знаки, которые прямо или косвенно дают понять окружающим о намерении человека совершить самоубийство.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714752"/>
            <a:ext cx="8686800" cy="2365373"/>
          </a:xfrm>
        </p:spPr>
        <p:txBody>
          <a:bodyPr>
            <a:normAutofit fontScale="85000" lnSpcReduction="20000"/>
          </a:bodyPr>
          <a:lstStyle/>
          <a:p>
            <a:r>
              <a:rPr lang="ru-RU" sz="3000" dirty="0" smtClean="0">
                <a:solidFill>
                  <a:srgbClr val="FF0000"/>
                </a:solidFill>
              </a:rPr>
              <a:t>Знак – крик </a:t>
            </a:r>
            <a:r>
              <a:rPr lang="ru-RU" sz="3000" dirty="0" smtClean="0"/>
              <a:t>о помощи. </a:t>
            </a:r>
          </a:p>
          <a:p>
            <a:endParaRPr lang="ru-RU" sz="3000" b="1" i="1" dirty="0" smtClean="0"/>
          </a:p>
          <a:p>
            <a:endParaRPr lang="ru-RU" sz="3000" b="1" i="1" dirty="0" smtClean="0"/>
          </a:p>
          <a:p>
            <a:r>
              <a:rPr lang="ru-RU" sz="3000" b="1" i="1" u="sng" dirty="0" smtClean="0">
                <a:solidFill>
                  <a:schemeClr val="accent5">
                    <a:lumMod val="50000"/>
                  </a:schemeClr>
                </a:solidFill>
              </a:rPr>
              <a:t>Один из </a:t>
            </a:r>
            <a:r>
              <a:rPr lang="ru-RU" sz="3000" b="1" i="1" u="sng" dirty="0" smtClean="0">
                <a:solidFill>
                  <a:schemeClr val="accent5">
                    <a:lumMod val="50000"/>
                  </a:schemeClr>
                </a:solidFill>
              </a:rPr>
              <a:t>маркеров </a:t>
            </a: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</a:rPr>
              <a:t>- наличие </a:t>
            </a: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</a:rPr>
              <a:t>проблемы, которая воспринимается как </a:t>
            </a:r>
            <a:r>
              <a:rPr lang="ru-RU" sz="3000" b="1" i="1" dirty="0" smtClean="0">
                <a:solidFill>
                  <a:srgbClr val="FF0000"/>
                </a:solidFill>
              </a:rPr>
              <a:t>невыносимая</a:t>
            </a:r>
            <a:r>
              <a:rPr lang="ru-RU" sz="3000" b="1" i="1" dirty="0" smtClean="0">
                <a:solidFill>
                  <a:schemeClr val="accent5">
                    <a:lumMod val="50000"/>
                  </a:schemeClr>
                </a:solidFill>
              </a:rPr>
              <a:t> или </a:t>
            </a:r>
            <a:r>
              <a:rPr lang="ru-RU" sz="3000" b="1" i="1" dirty="0" smtClean="0">
                <a:solidFill>
                  <a:srgbClr val="FF0000"/>
                </a:solidFill>
              </a:rPr>
              <a:t>неразрешимая. </a:t>
            </a:r>
            <a:endParaRPr lang="ru-RU" sz="3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000372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b="1" i="1" dirty="0" smtClean="0"/>
          </a:p>
          <a:p>
            <a:endParaRPr lang="ru-RU" sz="3600" b="1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1. Маркеры </a:t>
            </a:r>
            <a:r>
              <a:rPr lang="ru-RU" b="1" i="1" dirty="0" smtClean="0">
                <a:solidFill>
                  <a:srgbClr val="FF0000"/>
                </a:solidFill>
              </a:rPr>
              <a:t>в социальных сетях: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публикация </a:t>
            </a:r>
            <a:r>
              <a:rPr lang="ru-RU" i="1" dirty="0" smtClean="0">
                <a:solidFill>
                  <a:srgbClr val="7030A0"/>
                </a:solidFill>
              </a:rPr>
              <a:t>депрессивных статусов</a:t>
            </a:r>
            <a:r>
              <a:rPr lang="ru-RU" dirty="0" smtClean="0">
                <a:solidFill>
                  <a:srgbClr val="7030A0"/>
                </a:solidFill>
              </a:rPr>
              <a:t>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удаление </a:t>
            </a:r>
            <a:r>
              <a:rPr lang="ru-RU" i="1" dirty="0" smtClean="0">
                <a:solidFill>
                  <a:srgbClr val="7030A0"/>
                </a:solidFill>
              </a:rPr>
              <a:t>друзей </a:t>
            </a:r>
            <a:r>
              <a:rPr lang="ru-RU" dirty="0" smtClean="0"/>
              <a:t>из контактов;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подписка </a:t>
            </a:r>
            <a:r>
              <a:rPr lang="ru-RU" i="1" dirty="0" smtClean="0">
                <a:solidFill>
                  <a:srgbClr val="7030A0"/>
                </a:solidFill>
              </a:rPr>
              <a:t>на </a:t>
            </a:r>
            <a:r>
              <a:rPr lang="ru-RU" dirty="0" smtClean="0"/>
              <a:t>сообщества, содержащие </a:t>
            </a:r>
            <a:r>
              <a:rPr lang="ru-RU" i="1" dirty="0" err="1" smtClean="0">
                <a:solidFill>
                  <a:srgbClr val="7030A0"/>
                </a:solidFill>
              </a:rPr>
              <a:t>околосуицидальный</a:t>
            </a:r>
            <a:r>
              <a:rPr lang="ru-RU" i="1" dirty="0" smtClean="0">
                <a:solidFill>
                  <a:srgbClr val="7030A0"/>
                </a:solidFill>
              </a:rPr>
              <a:t> (депрессивный) </a:t>
            </a:r>
            <a:r>
              <a:rPr lang="ru-RU" i="1" dirty="0" err="1" smtClean="0">
                <a:solidFill>
                  <a:srgbClr val="7030A0"/>
                </a:solidFill>
              </a:rPr>
              <a:t>контент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smtClean="0"/>
              <a:t>в том числе </a:t>
            </a:r>
            <a:r>
              <a:rPr lang="ru-RU" dirty="0" err="1" smtClean="0"/>
              <a:t>контент</a:t>
            </a:r>
            <a:r>
              <a:rPr lang="ru-RU" dirty="0" smtClean="0"/>
              <a:t>, романтизирующий темы смерти, самоубийства, одиночества, психические заболевания, самоповреждение (от </a:t>
            </a:r>
            <a:r>
              <a:rPr lang="ru-RU" dirty="0" err="1" smtClean="0"/>
              <a:t>анорексии</a:t>
            </a:r>
            <a:r>
              <a:rPr lang="ru-RU" dirty="0" smtClean="0"/>
              <a:t> до </a:t>
            </a:r>
            <a:r>
              <a:rPr lang="ru-RU" dirty="0" err="1" smtClean="0"/>
              <a:t>селфхарма</a:t>
            </a:r>
            <a:r>
              <a:rPr lang="ru-RU" dirty="0" smtClean="0"/>
              <a:t>) и др.;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публикация </a:t>
            </a:r>
            <a:r>
              <a:rPr lang="ru-RU" i="1" dirty="0" smtClean="0">
                <a:solidFill>
                  <a:srgbClr val="7030A0"/>
                </a:solidFill>
              </a:rPr>
              <a:t>статусов </a:t>
            </a:r>
            <a:r>
              <a:rPr lang="ru-RU" dirty="0" smtClean="0"/>
              <a:t>с отчетом дней </a:t>
            </a:r>
            <a:r>
              <a:rPr lang="ru-RU" dirty="0" smtClean="0"/>
              <a:t>ухода, </a:t>
            </a:r>
            <a:r>
              <a:rPr lang="ru-RU" dirty="0" smtClean="0"/>
              <a:t>прощальных записок, сообщений о «скорой встрече с умершими»;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преобладание </a:t>
            </a:r>
            <a:r>
              <a:rPr lang="ru-RU" dirty="0" smtClean="0"/>
              <a:t>в аудиозаписях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музыки, </a:t>
            </a:r>
            <a:r>
              <a:rPr lang="ru-RU" dirty="0" smtClean="0"/>
              <a:t>посвященной </a:t>
            </a:r>
            <a:r>
              <a:rPr lang="ru-RU" i="1" dirty="0" smtClean="0">
                <a:solidFill>
                  <a:srgbClr val="7030A0"/>
                </a:solidFill>
              </a:rPr>
              <a:t>бессмысленности жизни, потере друзей</a:t>
            </a:r>
            <a:r>
              <a:rPr lang="ru-RU" dirty="0" smtClean="0"/>
              <a:t>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удаление </a:t>
            </a:r>
            <a:r>
              <a:rPr lang="ru-RU" i="1" dirty="0" smtClean="0">
                <a:solidFill>
                  <a:srgbClr val="7030A0"/>
                </a:solidFill>
              </a:rPr>
              <a:t>страницы </a:t>
            </a:r>
            <a:r>
              <a:rPr lang="ru-RU" dirty="0" smtClean="0"/>
              <a:t>из социальных сетей.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/>
          <a:lstStyle/>
          <a:p>
            <a:r>
              <a:rPr lang="ru-RU" sz="4000" b="1" i="1" dirty="0" smtClean="0">
                <a:solidFill>
                  <a:srgbClr val="FF0000"/>
                </a:solidFill>
              </a:rPr>
              <a:t>2</a:t>
            </a:r>
            <a:r>
              <a:rPr lang="ru-RU" b="1" i="1" dirty="0" smtClean="0">
                <a:solidFill>
                  <a:srgbClr val="FF0000"/>
                </a:solidFill>
              </a:rPr>
              <a:t>. Поведенческие </a:t>
            </a:r>
            <a:r>
              <a:rPr lang="ru-RU" b="1" i="1" dirty="0" smtClean="0">
                <a:solidFill>
                  <a:srgbClr val="FF0000"/>
                </a:solidFill>
              </a:rPr>
              <a:t>маркеры: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b="1" i="1" dirty="0" smtClean="0"/>
          </a:p>
          <a:p>
            <a:r>
              <a:rPr lang="ru-RU" sz="3500" dirty="0" smtClean="0"/>
              <a:t> </a:t>
            </a:r>
            <a:r>
              <a:rPr lang="ru-RU" sz="4200" dirty="0" smtClean="0"/>
              <a:t>значительное </a:t>
            </a:r>
            <a:r>
              <a:rPr lang="ru-RU" sz="4200" i="1" dirty="0" smtClean="0">
                <a:solidFill>
                  <a:srgbClr val="7030A0"/>
                </a:solidFill>
              </a:rPr>
              <a:t>снижение социальной активности, сложности во взаимоотношениях </a:t>
            </a:r>
            <a:r>
              <a:rPr lang="ru-RU" sz="4200" dirty="0" smtClean="0"/>
              <a:t>(подростки избегают общения с одноклассниками); </a:t>
            </a:r>
          </a:p>
          <a:p>
            <a:r>
              <a:rPr lang="ru-RU" sz="4200" i="1" dirty="0" smtClean="0">
                <a:solidFill>
                  <a:srgbClr val="7030A0"/>
                </a:solidFill>
              </a:rPr>
              <a:t>замедленная </a:t>
            </a:r>
            <a:r>
              <a:rPr lang="ru-RU" sz="4200" i="1" dirty="0" smtClean="0">
                <a:solidFill>
                  <a:srgbClr val="7030A0"/>
                </a:solidFill>
              </a:rPr>
              <a:t>реакция </a:t>
            </a:r>
            <a:r>
              <a:rPr lang="ru-RU" sz="4200" dirty="0" smtClean="0"/>
              <a:t>на внешние стимулы или отсутствие реакции; </a:t>
            </a:r>
          </a:p>
          <a:p>
            <a:r>
              <a:rPr lang="ru-RU" sz="4200" i="1" dirty="0" smtClean="0">
                <a:solidFill>
                  <a:srgbClr val="7030A0"/>
                </a:solidFill>
              </a:rPr>
              <a:t>избегание </a:t>
            </a:r>
            <a:r>
              <a:rPr lang="ru-RU" sz="4200" i="1" dirty="0" smtClean="0">
                <a:solidFill>
                  <a:srgbClr val="7030A0"/>
                </a:solidFill>
              </a:rPr>
              <a:t>связей </a:t>
            </a:r>
            <a:r>
              <a:rPr lang="ru-RU" sz="4200" dirty="0" smtClean="0"/>
              <a:t>с ближними (самоизоляция); </a:t>
            </a:r>
          </a:p>
          <a:p>
            <a:r>
              <a:rPr lang="ru-RU" sz="4200" i="1" dirty="0" smtClean="0">
                <a:solidFill>
                  <a:srgbClr val="7030A0"/>
                </a:solidFill>
              </a:rPr>
              <a:t>снижение </a:t>
            </a:r>
            <a:r>
              <a:rPr lang="ru-RU" sz="4200" i="1" dirty="0" smtClean="0">
                <a:solidFill>
                  <a:srgbClr val="7030A0"/>
                </a:solidFill>
              </a:rPr>
              <a:t>интересов или </a:t>
            </a:r>
            <a:r>
              <a:rPr lang="ru-RU" sz="4200" i="1" dirty="0" smtClean="0">
                <a:solidFill>
                  <a:srgbClr val="7030A0"/>
                </a:solidFill>
              </a:rPr>
              <a:t>удовольствия </a:t>
            </a:r>
            <a:r>
              <a:rPr lang="ru-RU" sz="4200" dirty="0" smtClean="0"/>
              <a:t>от деятельности, которая раньше нравилась (потеря интереса к любимым занятиям); </a:t>
            </a:r>
          </a:p>
          <a:p>
            <a:r>
              <a:rPr lang="ru-RU" sz="4200" i="1" dirty="0" smtClean="0"/>
              <a:t> </a:t>
            </a:r>
            <a:r>
              <a:rPr lang="ru-RU" sz="4200" i="1" dirty="0" smtClean="0">
                <a:solidFill>
                  <a:srgbClr val="7030A0"/>
                </a:solidFill>
              </a:rPr>
              <a:t>пропуск занятий </a:t>
            </a:r>
            <a:r>
              <a:rPr lang="ru-RU" sz="4200" dirty="0" smtClean="0"/>
              <a:t>в школе и </a:t>
            </a:r>
            <a:r>
              <a:rPr lang="ru-RU" sz="4200" i="1" dirty="0" smtClean="0">
                <a:solidFill>
                  <a:srgbClr val="7030A0"/>
                </a:solidFill>
              </a:rPr>
              <a:t>резкое снижение успеваемости </a:t>
            </a:r>
            <a:r>
              <a:rPr lang="ru-RU" sz="4200" dirty="0" smtClean="0"/>
              <a:t>за определенный период; </a:t>
            </a:r>
          </a:p>
          <a:p>
            <a:r>
              <a:rPr lang="ru-RU" sz="4200" i="1" dirty="0" smtClean="0">
                <a:solidFill>
                  <a:srgbClr val="7030A0"/>
                </a:solidFill>
              </a:rPr>
              <a:t>деструктивное </a:t>
            </a:r>
            <a:r>
              <a:rPr lang="ru-RU" sz="4200" dirty="0" smtClean="0"/>
              <a:t>(разрушительное, рискованное) </a:t>
            </a:r>
            <a:r>
              <a:rPr lang="ru-RU" sz="4200" i="1" dirty="0" smtClean="0">
                <a:solidFill>
                  <a:srgbClr val="7030A0"/>
                </a:solidFill>
              </a:rPr>
              <a:t>поведение </a:t>
            </a:r>
            <a:r>
              <a:rPr lang="ru-RU" sz="4200" dirty="0" smtClean="0"/>
              <a:t>(подростки постоянно стремятся причинить себе вред, употребляют </a:t>
            </a:r>
            <a:r>
              <a:rPr lang="ru-RU" sz="4200" dirty="0" err="1" smtClean="0"/>
              <a:t>психоактивные</a:t>
            </a:r>
            <a:r>
              <a:rPr lang="ru-RU" sz="4200" dirty="0" smtClean="0"/>
              <a:t> вещества); </a:t>
            </a:r>
          </a:p>
          <a:p>
            <a:r>
              <a:rPr lang="ru-RU" sz="4200" i="1" dirty="0" smtClean="0">
                <a:solidFill>
                  <a:srgbClr val="7030A0"/>
                </a:solidFill>
              </a:rPr>
              <a:t>радикальные </a:t>
            </a:r>
            <a:r>
              <a:rPr lang="ru-RU" sz="4200" i="1" dirty="0" smtClean="0">
                <a:solidFill>
                  <a:srgbClr val="7030A0"/>
                </a:solidFill>
              </a:rPr>
              <a:t>перемены в деятельности и </a:t>
            </a:r>
            <a:r>
              <a:rPr lang="ru-RU" sz="4200" i="1" dirty="0" smtClean="0">
                <a:solidFill>
                  <a:srgbClr val="7030A0"/>
                </a:solidFill>
              </a:rPr>
              <a:t>поведении</a:t>
            </a:r>
            <a:r>
              <a:rPr lang="ru-RU" sz="4200" dirty="0" smtClean="0"/>
              <a:t>: подростки </a:t>
            </a:r>
            <a:r>
              <a:rPr lang="ru-RU" sz="4200" dirty="0" smtClean="0"/>
              <a:t>становятся чрезмерно деятельными или наоборот проявляют безразличие к </a:t>
            </a:r>
            <a:r>
              <a:rPr lang="ru-RU" sz="4200" dirty="0" smtClean="0"/>
              <a:t>окружающему </a:t>
            </a:r>
            <a:r>
              <a:rPr lang="ru-RU" sz="4200" dirty="0" smtClean="0"/>
              <a:t>миру; </a:t>
            </a:r>
            <a:endParaRPr lang="ru-RU" sz="42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 smtClean="0">
                <a:solidFill>
                  <a:srgbClr val="FF0000"/>
                </a:solidFill>
              </a:rPr>
              <a:t>2. </a:t>
            </a:r>
            <a:r>
              <a:rPr lang="ru-RU" b="1" i="1" dirty="0" smtClean="0">
                <a:solidFill>
                  <a:srgbClr val="FF0000"/>
                </a:solidFill>
              </a:rPr>
              <a:t>Поведенческие </a:t>
            </a:r>
            <a:r>
              <a:rPr lang="ru-RU" b="1" i="1" dirty="0" smtClean="0">
                <a:solidFill>
                  <a:srgbClr val="FF0000"/>
                </a:solidFill>
              </a:rPr>
              <a:t>маркеры: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 несвойственная замкнутость и снижение двигательной активности </a:t>
            </a:r>
            <a:r>
              <a:rPr lang="ru-RU" i="1" dirty="0" smtClean="0">
                <a:solidFill>
                  <a:srgbClr val="7030A0"/>
                </a:solidFill>
              </a:rPr>
              <a:t>у подвижных, </a:t>
            </a:r>
            <a:r>
              <a:rPr lang="ru-RU" dirty="0" smtClean="0"/>
              <a:t>общительных, возбужденное поведение и повышенная общительность </a:t>
            </a:r>
            <a:r>
              <a:rPr lang="ru-RU" i="1" dirty="0" smtClean="0">
                <a:solidFill>
                  <a:srgbClr val="7030A0"/>
                </a:solidFill>
              </a:rPr>
              <a:t>у малоподвижных и </a:t>
            </a:r>
            <a:r>
              <a:rPr lang="ru-RU" i="1" dirty="0" smtClean="0">
                <a:solidFill>
                  <a:srgbClr val="7030A0"/>
                </a:solidFill>
              </a:rPr>
              <a:t>молчаливых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i="1" dirty="0" smtClean="0">
                <a:solidFill>
                  <a:srgbClr val="7030A0"/>
                </a:solidFill>
              </a:rPr>
              <a:t>появление</a:t>
            </a:r>
            <a:r>
              <a:rPr lang="ru-RU" dirty="0" smtClean="0"/>
              <a:t> в сочинениях на свободную тему </a:t>
            </a:r>
            <a:r>
              <a:rPr lang="ru-RU" i="1" dirty="0" smtClean="0">
                <a:solidFill>
                  <a:srgbClr val="7030A0"/>
                </a:solidFill>
              </a:rPr>
              <a:t>высказываний/размышлений утраты смысла жизни</a:t>
            </a:r>
            <a:r>
              <a:rPr lang="ru-RU" dirty="0" smtClean="0"/>
              <a:t>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раздача значимых (ценных) </a:t>
            </a:r>
            <a:r>
              <a:rPr lang="ru-RU" dirty="0" smtClean="0"/>
              <a:t>для подростка </a:t>
            </a:r>
            <a:r>
              <a:rPr lang="ru-RU" i="1" dirty="0" smtClean="0">
                <a:solidFill>
                  <a:srgbClr val="7030A0"/>
                </a:solidFill>
              </a:rPr>
              <a:t>вещей</a:t>
            </a:r>
            <a:r>
              <a:rPr lang="ru-RU" dirty="0" smtClean="0"/>
              <a:t>; </a:t>
            </a:r>
          </a:p>
          <a:p>
            <a:r>
              <a:rPr lang="ru-RU" dirty="0" smtClean="0"/>
              <a:t>приведение</a:t>
            </a:r>
            <a:r>
              <a:rPr lang="ru-RU" i="1" dirty="0" smtClean="0">
                <a:solidFill>
                  <a:srgbClr val="7030A0"/>
                </a:solidFill>
              </a:rPr>
              <a:t> дел в порядок</a:t>
            </a:r>
            <a:r>
              <a:rPr lang="ru-RU" dirty="0" smtClean="0"/>
              <a:t>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примирение</a:t>
            </a:r>
            <a:r>
              <a:rPr lang="ru-RU" dirty="0" smtClean="0"/>
              <a:t> с давними «врагами»;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отстраненность, </a:t>
            </a:r>
            <a:r>
              <a:rPr lang="ru-RU" dirty="0" smtClean="0"/>
              <a:t>неподвижность, «оцепенение»;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сбор информации </a:t>
            </a:r>
            <a:r>
              <a:rPr lang="ru-RU" dirty="0" smtClean="0"/>
              <a:t>о способах суицида; </a:t>
            </a:r>
          </a:p>
          <a:p>
            <a:r>
              <a:rPr lang="ru-RU" dirty="0" smtClean="0"/>
              <a:t>написание </a:t>
            </a:r>
            <a:r>
              <a:rPr lang="ru-RU" i="1" dirty="0" smtClean="0">
                <a:solidFill>
                  <a:srgbClr val="7030A0"/>
                </a:solidFill>
              </a:rPr>
              <a:t>предсмертных записок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поиск средств и </a:t>
            </a:r>
            <a:r>
              <a:rPr lang="ru-RU" i="1" dirty="0" smtClean="0">
                <a:solidFill>
                  <a:srgbClr val="7030A0"/>
                </a:solidFill>
              </a:rPr>
              <a:t>подготовка к самоубийству </a:t>
            </a:r>
            <a:r>
              <a:rPr lang="ru-RU" dirty="0" smtClean="0"/>
              <a:t>(собирание таблеток, хранение отравляющих веществ и т.д</a:t>
            </a:r>
            <a:r>
              <a:rPr lang="ru-RU" dirty="0" smtClean="0"/>
              <a:t>.)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3. Маркеры </a:t>
            </a:r>
            <a:r>
              <a:rPr lang="ru-RU" b="1" i="1" dirty="0" smtClean="0">
                <a:solidFill>
                  <a:srgbClr val="FF0000"/>
                </a:solidFill>
              </a:rPr>
              <a:t>когнитивной сферы: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i="1" dirty="0" smtClean="0">
                <a:solidFill>
                  <a:srgbClr val="7030A0"/>
                </a:solidFill>
              </a:rPr>
              <a:t>фиксация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7030A0"/>
                </a:solidFill>
              </a:rPr>
              <a:t>на переживаниях, событиях</a:t>
            </a:r>
            <a:r>
              <a:rPr lang="ru-RU" dirty="0" smtClean="0"/>
              <a:t>, приведших к кризисному состоянию, </a:t>
            </a:r>
            <a:r>
              <a:rPr lang="ru-RU" i="1" dirty="0" smtClean="0">
                <a:solidFill>
                  <a:srgbClr val="7030A0"/>
                </a:solidFill>
              </a:rPr>
              <a:t>невозможность </a:t>
            </a:r>
            <a:r>
              <a:rPr lang="ru-RU" i="1" dirty="0" smtClean="0">
                <a:solidFill>
                  <a:srgbClr val="7030A0"/>
                </a:solidFill>
              </a:rPr>
              <a:t>переключиться </a:t>
            </a:r>
            <a:r>
              <a:rPr lang="ru-RU" dirty="0" smtClean="0"/>
              <a:t>на позитивные события; </a:t>
            </a:r>
          </a:p>
          <a:p>
            <a:r>
              <a:rPr lang="ru-RU" dirty="0" smtClean="0"/>
              <a:t>восприятие </a:t>
            </a:r>
            <a:r>
              <a:rPr lang="ru-RU" i="1" dirty="0" smtClean="0">
                <a:solidFill>
                  <a:srgbClr val="7030A0"/>
                </a:solidFill>
              </a:rPr>
              <a:t>себя как </a:t>
            </a:r>
            <a:r>
              <a:rPr lang="ru-RU" i="1" dirty="0" smtClean="0">
                <a:solidFill>
                  <a:srgbClr val="7030A0"/>
                </a:solidFill>
              </a:rPr>
              <a:t>бремени </a:t>
            </a:r>
            <a:r>
              <a:rPr lang="ru-RU" dirty="0" smtClean="0"/>
              <a:t>для других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4. Маркеры </a:t>
            </a:r>
            <a:r>
              <a:rPr lang="ru-RU" b="1" i="1" dirty="0" smtClean="0">
                <a:solidFill>
                  <a:srgbClr val="FF0000"/>
                </a:solidFill>
              </a:rPr>
              <a:t>внешнего вида: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пустой </a:t>
            </a:r>
            <a:r>
              <a:rPr lang="ru-RU" i="1" dirty="0" smtClean="0">
                <a:solidFill>
                  <a:srgbClr val="7030A0"/>
                </a:solidFill>
              </a:rPr>
              <a:t>отрешенный взгляд</a:t>
            </a:r>
            <a:r>
              <a:rPr lang="ru-RU" dirty="0" smtClean="0"/>
              <a:t>; </a:t>
            </a:r>
          </a:p>
          <a:p>
            <a:r>
              <a:rPr lang="ru-RU" dirty="0" smtClean="0"/>
              <a:t>кардинальные </a:t>
            </a:r>
            <a:r>
              <a:rPr lang="ru-RU" i="1" dirty="0" smtClean="0">
                <a:solidFill>
                  <a:srgbClr val="7030A0"/>
                </a:solidFill>
              </a:rPr>
              <a:t>перемены во внешности</a:t>
            </a:r>
            <a:r>
              <a:rPr lang="ru-RU" dirty="0" smtClean="0"/>
              <a:t>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безразличие </a:t>
            </a:r>
            <a:r>
              <a:rPr lang="ru-RU" i="1" dirty="0" smtClean="0">
                <a:solidFill>
                  <a:srgbClr val="7030A0"/>
                </a:solidFill>
              </a:rPr>
              <a:t>к внешнему виду </a:t>
            </a:r>
            <a:r>
              <a:rPr lang="ru-RU" dirty="0" smtClean="0"/>
              <a:t>(неряшливость, мятая, грязная одежда и т.д.); </a:t>
            </a:r>
          </a:p>
          <a:p>
            <a:r>
              <a:rPr lang="ru-RU" dirty="0" smtClean="0"/>
              <a:t>ношение </a:t>
            </a:r>
            <a:r>
              <a:rPr lang="ru-RU" dirty="0" smtClean="0"/>
              <a:t>одежды, </a:t>
            </a:r>
            <a:r>
              <a:rPr lang="ru-RU" i="1" dirty="0" smtClean="0">
                <a:solidFill>
                  <a:srgbClr val="7030A0"/>
                </a:solidFill>
              </a:rPr>
              <a:t>закрывающей запястья или шею</a:t>
            </a:r>
            <a:r>
              <a:rPr lang="ru-RU" dirty="0" smtClean="0"/>
              <a:t>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повреждение </a:t>
            </a:r>
            <a:r>
              <a:rPr lang="ru-RU" i="1" dirty="0" smtClean="0">
                <a:solidFill>
                  <a:srgbClr val="7030A0"/>
                </a:solidFill>
              </a:rPr>
              <a:t>кожных покровов </a:t>
            </a:r>
            <a:r>
              <a:rPr lang="ru-RU" dirty="0" smtClean="0"/>
              <a:t>(порезы, ссадины, ожоги, синяки, проколы кожи и т.д</a:t>
            </a:r>
            <a:r>
              <a:rPr lang="ru-RU" dirty="0" smtClean="0"/>
              <a:t>.)</a:t>
            </a: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5. Вербальные </a:t>
            </a:r>
            <a:r>
              <a:rPr lang="ru-RU" b="1" i="1" dirty="0" smtClean="0">
                <a:solidFill>
                  <a:srgbClr val="FF0000"/>
                </a:solidFill>
              </a:rPr>
              <a:t>маркеры: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</a:rPr>
              <a:t>открытые </a:t>
            </a:r>
            <a:r>
              <a:rPr lang="ru-RU" sz="2000" i="1" dirty="0" smtClean="0">
                <a:solidFill>
                  <a:srgbClr val="7030A0"/>
                </a:solidFill>
              </a:rPr>
              <a:t>словесные заявления о смерти </a:t>
            </a:r>
            <a:r>
              <a:rPr lang="ru-RU" sz="2000" dirty="0" smtClean="0"/>
              <a:t>(подросток прямо говорит: «Я не могу так дальше жить», «Ненавижу жизнь», «Я покончу с собой» и другие); </a:t>
            </a:r>
          </a:p>
          <a:p>
            <a:r>
              <a:rPr lang="ru-RU" sz="2000" dirty="0" smtClean="0"/>
              <a:t>косвенные </a:t>
            </a:r>
            <a:r>
              <a:rPr lang="ru-RU" sz="2000" i="1" dirty="0" smtClean="0">
                <a:solidFill>
                  <a:srgbClr val="7030A0"/>
                </a:solidFill>
              </a:rPr>
              <a:t>намеки на возможность суицидальных действий </a:t>
            </a:r>
            <a:r>
              <a:rPr lang="ru-RU" sz="2000" dirty="0" smtClean="0"/>
              <a:t>(подросток говорит: «Я больше не буду ни для кого проблемой», «Тебе больше не придётся обо мне волноваться» и другие); </a:t>
            </a:r>
          </a:p>
          <a:p>
            <a:r>
              <a:rPr lang="ru-RU" sz="2000" dirty="0" smtClean="0"/>
              <a:t> </a:t>
            </a:r>
            <a:r>
              <a:rPr lang="ru-RU" sz="2000" i="1" dirty="0" smtClean="0">
                <a:solidFill>
                  <a:srgbClr val="7030A0"/>
                </a:solidFill>
              </a:rPr>
              <a:t>отрицание существующих проблем</a:t>
            </a:r>
            <a:r>
              <a:rPr lang="ru-RU" sz="2000" dirty="0" smtClean="0"/>
              <a:t>, при наличии факторов/маркеров, указывающих на кризисное состояние подростка; </a:t>
            </a:r>
          </a:p>
          <a:p>
            <a:r>
              <a:rPr lang="ru-RU" sz="2000" dirty="0" smtClean="0"/>
              <a:t>шутки</a:t>
            </a:r>
            <a:r>
              <a:rPr lang="ru-RU" sz="2000" dirty="0" smtClean="0"/>
              <a:t>, ироничные </a:t>
            </a:r>
            <a:r>
              <a:rPr lang="ru-RU" sz="2000" i="1" dirty="0" smtClean="0">
                <a:solidFill>
                  <a:srgbClr val="7030A0"/>
                </a:solidFill>
              </a:rPr>
              <a:t>высказывания о желании умереть</a:t>
            </a:r>
            <a:r>
              <a:rPr lang="ru-RU" sz="2000" dirty="0" smtClean="0"/>
              <a:t>; </a:t>
            </a:r>
            <a:endParaRPr lang="ru-RU" sz="2000" dirty="0" smtClean="0"/>
          </a:p>
          <a:p>
            <a:r>
              <a:rPr lang="ru-RU" sz="2000" dirty="0" smtClean="0"/>
              <a:t>проявление нездоровой </a:t>
            </a:r>
            <a:r>
              <a:rPr lang="ru-RU" sz="2000" i="1" dirty="0" smtClean="0">
                <a:solidFill>
                  <a:srgbClr val="7030A0"/>
                </a:solidFill>
              </a:rPr>
              <a:t>заинтересованности вопросами смерти</a:t>
            </a:r>
            <a:r>
              <a:rPr lang="ru-RU" sz="2000" dirty="0" smtClean="0"/>
              <a:t>; </a:t>
            </a:r>
          </a:p>
          <a:p>
            <a:r>
              <a:rPr lang="ru-RU" sz="2000" dirty="0" smtClean="0"/>
              <a:t>частые </a:t>
            </a:r>
            <a:r>
              <a:rPr lang="ru-RU" sz="2000" i="1" dirty="0" smtClean="0">
                <a:solidFill>
                  <a:srgbClr val="7030A0"/>
                </a:solidFill>
              </a:rPr>
              <a:t>разговоры о самоубийствах</a:t>
            </a:r>
            <a:r>
              <a:rPr lang="ru-RU" sz="2000" dirty="0" smtClean="0"/>
              <a:t>; </a:t>
            </a:r>
          </a:p>
          <a:p>
            <a:r>
              <a:rPr lang="ru-RU" sz="2000" i="1" dirty="0" smtClean="0">
                <a:solidFill>
                  <a:srgbClr val="7030A0"/>
                </a:solidFill>
              </a:rPr>
              <a:t>позитивная </a:t>
            </a:r>
            <a:r>
              <a:rPr lang="ru-RU" sz="2000" i="1" dirty="0" smtClean="0">
                <a:solidFill>
                  <a:srgbClr val="7030A0"/>
                </a:solidFill>
              </a:rPr>
              <a:t>оценка </a:t>
            </a:r>
            <a:r>
              <a:rPr lang="ru-RU" sz="2000" dirty="0" smtClean="0"/>
              <a:t>суицидального поведения; 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5. Вербальные </a:t>
            </a:r>
            <a:r>
              <a:rPr lang="ru-RU" b="1" i="1" dirty="0" smtClean="0">
                <a:solidFill>
                  <a:srgbClr val="FF0000"/>
                </a:solidFill>
              </a:rPr>
              <a:t>маркеры: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rgbClr val="7030A0"/>
                </a:solidFill>
              </a:rPr>
              <a:t>самообвинения</a:t>
            </a:r>
            <a:r>
              <a:rPr lang="ru-RU" dirty="0" smtClean="0"/>
              <a:t> </a:t>
            </a:r>
            <a:r>
              <a:rPr lang="ru-RU" dirty="0" smtClean="0"/>
              <a:t>(подросток говорит о том, что он ничтожество; ничего из себя не представляет); </a:t>
            </a:r>
          </a:p>
          <a:p>
            <a:r>
              <a:rPr lang="ru-RU" dirty="0" smtClean="0"/>
              <a:t>уверения </a:t>
            </a:r>
            <a:r>
              <a:rPr lang="ru-RU" dirty="0" smtClean="0"/>
              <a:t>в своей </a:t>
            </a:r>
            <a:r>
              <a:rPr lang="ru-RU" i="1" dirty="0" smtClean="0">
                <a:solidFill>
                  <a:srgbClr val="7030A0"/>
                </a:solidFill>
              </a:rPr>
              <a:t>беспомощности и зависимости </a:t>
            </a:r>
            <a:r>
              <a:rPr lang="ru-RU" dirty="0" smtClean="0"/>
              <a:t>от других; </a:t>
            </a:r>
          </a:p>
          <a:p>
            <a:r>
              <a:rPr lang="ru-RU" dirty="0" smtClean="0"/>
              <a:t>употребление </a:t>
            </a:r>
            <a:r>
              <a:rPr lang="ru-RU" i="1" dirty="0" smtClean="0">
                <a:solidFill>
                  <a:srgbClr val="7030A0"/>
                </a:solidFill>
              </a:rPr>
              <a:t>специфического сленга</a:t>
            </a:r>
            <a:r>
              <a:rPr lang="ru-RU" dirty="0" smtClean="0"/>
              <a:t>: «</a:t>
            </a:r>
            <a:r>
              <a:rPr lang="ru-RU" dirty="0" err="1" smtClean="0"/>
              <a:t>выпилиться</a:t>
            </a:r>
            <a:r>
              <a:rPr lang="ru-RU" dirty="0" smtClean="0"/>
              <a:t>», «обнулиться», «суицид», «</a:t>
            </a:r>
            <a:r>
              <a:rPr lang="ru-RU" dirty="0" err="1" smtClean="0"/>
              <a:t>дид</a:t>
            </a:r>
            <a:r>
              <a:rPr lang="ru-RU" dirty="0" smtClean="0"/>
              <a:t> </a:t>
            </a:r>
            <a:r>
              <a:rPr lang="ru-RU" dirty="0" smtClean="0"/>
              <a:t>инсайд» («</a:t>
            </a:r>
            <a:r>
              <a:rPr lang="ru-RU" dirty="0" err="1" smtClean="0"/>
              <a:t>dead</a:t>
            </a:r>
            <a:r>
              <a:rPr lang="ru-RU" dirty="0" smtClean="0"/>
              <a:t> </a:t>
            </a:r>
            <a:r>
              <a:rPr lang="ru-RU" dirty="0" err="1" smtClean="0"/>
              <a:t>inside</a:t>
            </a:r>
            <a:r>
              <a:rPr lang="ru-RU" dirty="0" smtClean="0"/>
              <a:t>»); </a:t>
            </a:r>
          </a:p>
          <a:p>
            <a:r>
              <a:rPr lang="ru-RU" i="1" dirty="0" smtClean="0">
                <a:solidFill>
                  <a:srgbClr val="7030A0"/>
                </a:solidFill>
              </a:rPr>
              <a:t>негативные </a:t>
            </a:r>
            <a:r>
              <a:rPr lang="ru-RU" i="1" dirty="0" smtClean="0">
                <a:solidFill>
                  <a:srgbClr val="7030A0"/>
                </a:solidFill>
              </a:rPr>
              <a:t>высказывания </a:t>
            </a:r>
            <a:r>
              <a:rPr lang="ru-RU" dirty="0" smtClean="0"/>
              <a:t>об оценке своей личности, окружающем мире и будущем, о потере перспективы будущего; </a:t>
            </a:r>
          </a:p>
          <a:p>
            <a:r>
              <a:rPr lang="ru-RU" dirty="0" smtClean="0"/>
              <a:t>сообщение </a:t>
            </a:r>
            <a:r>
              <a:rPr lang="ru-RU" dirty="0" smtClean="0"/>
              <a:t>о конкретном </a:t>
            </a:r>
            <a:r>
              <a:rPr lang="ru-RU" i="1" dirty="0" smtClean="0">
                <a:solidFill>
                  <a:srgbClr val="7030A0"/>
                </a:solidFill>
              </a:rPr>
              <a:t>плане суицида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</TotalTime>
  <Words>928</Words>
  <PresentationFormat>Экран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  Маркеры суицидального поведения несовершеннолетних   Памятка для педагогических работников и родителей  (законных представителей)  </vt:lpstr>
      <vt:lpstr>Маркеры суицидального поведения – это сигналы, знаки, которые прямо или косвенно дают понять окружающим о намерении человека совершить самоубийство.  </vt:lpstr>
      <vt:lpstr>1. Маркеры в социальных сетях: </vt:lpstr>
      <vt:lpstr>2. Поведенческие маркеры: </vt:lpstr>
      <vt:lpstr>2. Поведенческие маркеры: </vt:lpstr>
      <vt:lpstr>3. Маркеры когнитивной сферы: </vt:lpstr>
      <vt:lpstr>4. Маркеры внешнего вида: </vt:lpstr>
      <vt:lpstr>5. Вербальные маркеры: </vt:lpstr>
      <vt:lpstr>5. Вербальные маркеры: </vt:lpstr>
      <vt:lpstr>6. Эмоциональные маркеры: </vt:lpstr>
      <vt:lpstr>6. Эмоциональные маркеры: </vt:lpstr>
      <vt:lpstr>7. Соматические маркеры: </vt:lpstr>
      <vt:lpstr>8. Дополнительные маркеры: </vt:lpstr>
      <vt:lpstr>Что переживает подросток в период кризиса?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Маркеры суицидального поведения несовершеннолетних  Памятка для педагогических работников и родителей  (законных представителей)  </dc:title>
  <dc:creator>Психолог</dc:creator>
  <cp:lastModifiedBy>Психолог</cp:lastModifiedBy>
  <cp:revision>51</cp:revision>
  <dcterms:created xsi:type="dcterms:W3CDTF">2023-03-13T06:54:11Z</dcterms:created>
  <dcterms:modified xsi:type="dcterms:W3CDTF">2023-03-13T08:56:19Z</dcterms:modified>
</cp:coreProperties>
</file>