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81" r:id="rId3"/>
    <p:sldId id="261" r:id="rId4"/>
    <p:sldId id="278" r:id="rId5"/>
    <p:sldId id="280" r:id="rId6"/>
    <p:sldId id="282" r:id="rId7"/>
    <p:sldId id="295" r:id="rId8"/>
    <p:sldId id="283" r:id="rId9"/>
    <p:sldId id="293" r:id="rId10"/>
    <p:sldId id="294" r:id="rId11"/>
    <p:sldId id="292" r:id="rId12"/>
    <p:sldId id="277" r:id="rId13"/>
  </p:sldIdLst>
  <p:sldSz cx="12192000" cy="6858000"/>
  <p:notesSz cx="6858000" cy="9144000"/>
  <p:custDataLst>
    <p:tags r:id="rId1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E87A9D-56D6-7EEC-A044-DC7D03758DE0}" v="1011" dt="2023-03-09T12:28:46.5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2" autoAdjust="0"/>
    <p:restoredTop sz="94660"/>
  </p:normalViewPr>
  <p:slideViewPr>
    <p:cSldViewPr>
      <p:cViewPr varScale="1">
        <p:scale>
          <a:sx n="111" d="100"/>
          <a:sy n="111" d="100"/>
        </p:scale>
        <p:origin x="55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EE47127-F7AE-4FED-BBF5-AADBA70768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844824"/>
            <a:ext cx="103632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573016"/>
            <a:ext cx="8534400" cy="1054968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4F8E9-9DB3-43FE-8B78-E67E29678FCD}" type="datetimeFigureOut">
              <a:rPr lang="ru-RU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DA8A6-4FA4-48B5-8DFC-CC298C1D61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5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AAD9D-3739-44A1-83C6-E6EE9B89F10F}" type="datetimeFigureOut">
              <a:rPr lang="ru-RU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1DCB3-0AF6-4636-8C57-BA507A5E04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47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26A10-0567-429D-A868-D21FA5EB20B7}" type="datetimeFigureOut">
              <a:rPr lang="ru-RU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34C9D-A1BF-464C-B06D-97927D1F63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24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640960" cy="99412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9D4AE-D06C-4354-BCB6-CF999186A36A}" type="datetimeFigureOut">
              <a:rPr lang="ru-RU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C09FD-CEBA-4197-8B74-7D5D25F68B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382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9BAF4-2BB6-4D45-BA40-6A1D3B54C77D}" type="datetimeFigureOut">
              <a:rPr lang="ru-RU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8B9FA-2DB6-4FD6-A2CD-A3B2CD108C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208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88841"/>
            <a:ext cx="53848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88841"/>
            <a:ext cx="53848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22762-551E-463B-B5F7-E7A278407311}" type="datetimeFigureOut">
              <a:rPr lang="ru-RU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B2E81-1581-4B84-A62B-460F379E76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753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6EE90-A50E-494A-A69E-9E8E72511550}" type="datetimeFigureOut">
              <a:rPr lang="ru-RU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09D24-029A-4825-A37E-9F82A1E36B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76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5EFCB-7D4D-42C2-BBA9-672A3EEBE246}" type="datetimeFigureOut">
              <a:rPr lang="ru-RU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BDCB9-3A57-4712-B9CB-D3AD58D7AE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37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4997D-2DB4-4985-9317-B84098A67573}" type="datetimeFigureOut">
              <a:rPr lang="ru-RU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88BD7-B189-4C93-8D9B-FF6A86D77D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690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B0054-C0BA-488C-9FE9-29FFF60EFB22}" type="datetimeFigureOut">
              <a:rPr lang="ru-RU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42D41-7B3E-4859-920A-63E3868FDC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34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A44E4-A791-484C-B6B2-DD22546BD6E5}" type="datetimeFigureOut">
              <a:rPr lang="ru-RU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94B7F-6B70-457D-9BF1-61C8DDD8E2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4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4F55453-2039-43CD-B2F0-2B84EF3E90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77"/>
          <a:stretch/>
        </p:blipFill>
        <p:spPr>
          <a:xfrm>
            <a:off x="0" y="1558908"/>
            <a:ext cx="12192000" cy="4939344"/>
          </a:xfrm>
          <a:prstGeom prst="rect">
            <a:avLst/>
          </a:prstGeom>
        </p:spPr>
      </p:pic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B43CF5-A152-430A-A721-E8C193107671}" type="datetimeFigureOut">
              <a:rPr lang="ru-RU"/>
              <a:pPr>
                <a:defRPr/>
              </a:pPr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65940-2452-4F9C-B13F-79D73A5EB3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EA564B9-D6D7-4EDB-B92B-10572B580619}"/>
              </a:ext>
            </a:extLst>
          </p:cNvPr>
          <p:cNvSpPr/>
          <p:nvPr userDrawn="1"/>
        </p:nvSpPr>
        <p:spPr>
          <a:xfrm>
            <a:off x="28028" y="22390"/>
            <a:ext cx="2255573" cy="16784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521008"/>
            <a:ext cx="10972800" cy="4680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1506788" y="274638"/>
            <a:ext cx="9269732" cy="99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EBEDB24-2756-46F9-A963-64EE849B5F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077"/>
          <a:stretch/>
        </p:blipFill>
        <p:spPr>
          <a:xfrm>
            <a:off x="263352" y="240238"/>
            <a:ext cx="1008112" cy="9403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F16AF86-7C0F-404F-A99F-6B49C48F0B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235850"/>
            <a:ext cx="10363200" cy="1470025"/>
          </a:xfrm>
        </p:spPr>
        <p:txBody>
          <a:bodyPr/>
          <a:lstStyle/>
          <a:p>
            <a:r>
              <a:rPr lang="ru-RU" dirty="0">
                <a:latin typeface="Arial"/>
                <a:cs typeface="Arial"/>
              </a:rPr>
              <a:t>Диверсия. Что нужно знать, </a:t>
            </a:r>
            <a:r>
              <a:rPr lang="en-US" dirty="0">
                <a:latin typeface="Arial"/>
                <a:cs typeface="Arial"/>
              </a:rPr>
              <a:t/>
            </a:r>
            <a:br>
              <a:rPr lang="en-US" dirty="0">
                <a:latin typeface="Arial"/>
                <a:cs typeface="Arial"/>
              </a:rPr>
            </a:br>
            <a:r>
              <a:rPr lang="ru-RU" dirty="0">
                <a:latin typeface="Arial"/>
                <a:cs typeface="Arial"/>
              </a:rPr>
              <a:t>чтобы обезопасить себя и близких</a:t>
            </a:r>
          </a:p>
        </p:txBody>
      </p:sp>
      <p:sp>
        <p:nvSpPr>
          <p:cNvPr id="8" name="Подзаголовок 4">
            <a:extLst>
              <a:ext uri="{FF2B5EF4-FFF2-40B4-BE49-F238E27FC236}">
                <a16:creationId xmlns:a16="http://schemas.microsoft.com/office/drawing/2014/main" id="{E7161061-DDF6-779E-6B5A-8461FF25A25F}"/>
              </a:ext>
            </a:extLst>
          </p:cNvPr>
          <p:cNvSpPr txBox="1">
            <a:spLocks/>
          </p:cNvSpPr>
          <p:nvPr/>
        </p:nvSpPr>
        <p:spPr bwMode="auto">
          <a:xfrm>
            <a:off x="5309937" y="326494"/>
            <a:ext cx="8534400" cy="1054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0"/>
              </a:spcBef>
            </a:pPr>
            <a:r>
              <a:rPr lang="ru-RU" b="1" dirty="0">
                <a:ea typeface="+mn-lt"/>
                <a:cs typeface="+mn-lt"/>
              </a:rPr>
              <a:t>Координационный центр </a:t>
            </a:r>
            <a:endParaRPr lang="ru-RU" dirty="0">
              <a:ea typeface="+mn-lt"/>
              <a:cs typeface="+mn-lt"/>
            </a:endParaRPr>
          </a:p>
          <a:p>
            <a:pPr>
              <a:spcBef>
                <a:spcPts val="20"/>
              </a:spcBef>
            </a:pPr>
            <a:r>
              <a:rPr lang="ru-RU" b="1" dirty="0">
                <a:ea typeface="+mn-lt"/>
                <a:cs typeface="+mn-lt"/>
              </a:rPr>
              <a:t>по противодействию терроризму </a:t>
            </a:r>
            <a:endParaRPr lang="ru-RU" dirty="0">
              <a:ea typeface="+mn-lt"/>
              <a:cs typeface="+mn-lt"/>
            </a:endParaRPr>
          </a:p>
          <a:p>
            <a:pPr>
              <a:spcBef>
                <a:spcPts val="20"/>
              </a:spcBef>
            </a:pPr>
            <a:r>
              <a:rPr lang="ru-RU" b="1" dirty="0">
                <a:ea typeface="+mn-lt"/>
                <a:cs typeface="+mn-lt"/>
              </a:rPr>
              <a:t>и профилактике экстремизма</a:t>
            </a:r>
            <a:endParaRPr lang="ru-RU">
              <a:cs typeface="Arial"/>
            </a:endParaRPr>
          </a:p>
          <a:p>
            <a:endParaRPr lang="ru-RU" b="1" dirty="0">
              <a:cs typeface="Arial"/>
            </a:endParaRPr>
          </a:p>
          <a:p>
            <a:endParaRPr lang="ru-RU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718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/>
                <a:cs typeface="Arial"/>
              </a:rPr>
              <a:t>Примеры применения мер ответственности за диверсии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9DF6EA82-83BB-E6E2-B0BF-7E7515FF4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31824"/>
            <a:ext cx="10972800" cy="4680679"/>
          </a:xfrm>
        </p:spPr>
        <p:txBody>
          <a:bodyPr/>
          <a:lstStyle/>
          <a:p>
            <a:pPr marL="0" indent="0" algn="just">
              <a:spcBef>
                <a:spcPts val="20"/>
              </a:spcBef>
              <a:buNone/>
            </a:pPr>
            <a:r>
              <a:rPr lang="ru-RU" sz="3000" b="1" dirty="0">
                <a:cs typeface="Arial"/>
              </a:rPr>
              <a:t>Поджоги релейных шкафов двумя молодыми людьми </a:t>
            </a:r>
            <a:endParaRPr lang="ru-RU" dirty="0">
              <a:cs typeface="Arial"/>
            </a:endParaRPr>
          </a:p>
          <a:p>
            <a:pPr marL="0" indent="0" algn="just">
              <a:spcBef>
                <a:spcPts val="20"/>
              </a:spcBef>
              <a:buNone/>
            </a:pPr>
            <a:r>
              <a:rPr lang="ru-RU" sz="3000" b="1" dirty="0">
                <a:cs typeface="Arial"/>
              </a:rPr>
              <a:t>в Бурятии (2023 г.). </a:t>
            </a:r>
            <a:endParaRPr lang="ru-RU" dirty="0">
              <a:cs typeface="Arial"/>
            </a:endParaRPr>
          </a:p>
          <a:p>
            <a:pPr marL="0" indent="0" algn="just">
              <a:spcBef>
                <a:spcPts val="20"/>
              </a:spcBef>
              <a:buNone/>
            </a:pPr>
            <a:endParaRPr lang="ru-RU" sz="3000" b="1" dirty="0">
              <a:cs typeface="Arial"/>
            </a:endParaRPr>
          </a:p>
          <a:p>
            <a:pPr marL="0" indent="0" algn="just">
              <a:spcBef>
                <a:spcPts val="20"/>
              </a:spcBef>
              <a:buNone/>
            </a:pPr>
            <a:endParaRPr lang="ru-RU" sz="3000" b="1" dirty="0">
              <a:cs typeface="Arial"/>
            </a:endParaRPr>
          </a:p>
          <a:p>
            <a:pPr marL="0" indent="0" algn="just">
              <a:spcBef>
                <a:spcPts val="20"/>
              </a:spcBef>
              <a:buNone/>
            </a:pPr>
            <a:r>
              <a:rPr lang="ru-RU" sz="3000" b="1" dirty="0">
                <a:cs typeface="Arial"/>
              </a:rPr>
              <a:t>Максимальный срок </a:t>
            </a:r>
            <a:r>
              <a:rPr lang="ru-RU" sz="3000" b="1" dirty="0">
                <a:solidFill>
                  <a:srgbClr val="17375E"/>
                </a:solidFill>
                <a:cs typeface="Arial"/>
              </a:rPr>
              <a:t>наказания - </a:t>
            </a:r>
            <a:r>
              <a:rPr lang="ru-RU" sz="3000" b="1" dirty="0">
                <a:solidFill>
                  <a:srgbClr val="FF0000"/>
                </a:solidFill>
                <a:cs typeface="Arial"/>
              </a:rPr>
              <a:t>до 15 лет лишения свободы.</a:t>
            </a:r>
            <a:endParaRPr lang="ru-RU" dirty="0">
              <a:solidFill>
                <a:srgbClr val="FF0000"/>
              </a:solidFill>
              <a:cs typeface="Arial"/>
            </a:endParaRPr>
          </a:p>
          <a:p>
            <a:pPr marL="0" indent="0" algn="just">
              <a:buNone/>
            </a:pPr>
            <a:endParaRPr lang="ru-RU" sz="3000" b="1" dirty="0">
              <a:solidFill>
                <a:srgbClr val="17375E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44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+mn-lt"/>
              </a:rPr>
              <a:t>Общие правила безопасности</a:t>
            </a:r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9DF6EA82-83BB-E6E2-B0BF-7E7515FF4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AutoNum type="arabicParenR"/>
            </a:pPr>
            <a:r>
              <a:rPr lang="ru-RU" sz="2300" b="1" dirty="0">
                <a:cs typeface="Arial"/>
              </a:rPr>
              <a:t>Не разглашать в сети излишнюю информацию о себе и своей семье</a:t>
            </a:r>
          </a:p>
          <a:p>
            <a:pPr marL="457200" indent="-457200" algn="just">
              <a:buAutoNum type="arabicParenR"/>
            </a:pPr>
            <a:endParaRPr lang="ru-RU" sz="2300" b="1" dirty="0">
              <a:cs typeface="Arial"/>
            </a:endParaRPr>
          </a:p>
          <a:p>
            <a:pPr marL="457200" indent="-457200" algn="just">
              <a:buAutoNum type="arabicParenR"/>
            </a:pPr>
            <a:r>
              <a:rPr lang="ru-RU" sz="2300" b="1" dirty="0">
                <a:cs typeface="Arial"/>
              </a:rPr>
              <a:t>Не вступать в онлайн-коммуникацию с незнакомыми людьми</a:t>
            </a:r>
            <a:endParaRPr lang="ru-RU" sz="2300">
              <a:cs typeface="Arial"/>
            </a:endParaRPr>
          </a:p>
          <a:p>
            <a:pPr marL="457200" indent="-457200" algn="just">
              <a:buAutoNum type="arabicParenR"/>
            </a:pPr>
            <a:endParaRPr lang="ru-RU" sz="2300" b="1" dirty="0">
              <a:cs typeface="Arial"/>
            </a:endParaRPr>
          </a:p>
          <a:p>
            <a:pPr marL="457200" indent="-457200" algn="just">
              <a:buAutoNum type="arabicParenR"/>
            </a:pPr>
            <a:r>
              <a:rPr lang="ru-RU" sz="2300" b="1" dirty="0">
                <a:cs typeface="Arial"/>
              </a:rPr>
              <a:t>Не поддаваться на провокации злоумышленников (вознаграждение за осуществление определенных действий - как правило, 5-10 тысяч рублей, обещание безнаказанности и анонимности совершаемых действий)</a:t>
            </a:r>
          </a:p>
          <a:p>
            <a:pPr marL="457200" indent="-457200" algn="just">
              <a:buAutoNum type="arabicParenR"/>
            </a:pPr>
            <a:endParaRPr lang="ru-RU" sz="2300" b="1" dirty="0">
              <a:cs typeface="Arial"/>
            </a:endParaRPr>
          </a:p>
          <a:p>
            <a:pPr marL="457200" indent="-457200" algn="just">
              <a:buAutoNum type="arabicParenR"/>
            </a:pPr>
            <a:r>
              <a:rPr lang="ru-RU" sz="2300" b="1" dirty="0">
                <a:cs typeface="Arial"/>
              </a:rPr>
              <a:t>Сообщить о подозрительных предложениях родителям / законным представителям / педагогам образовательной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212670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649999-723D-41DC-974D-4B9B3F46A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28" y="2348880"/>
            <a:ext cx="8640960" cy="994122"/>
          </a:xfrm>
        </p:spPr>
        <p:txBody>
          <a:bodyPr/>
          <a:lstStyle/>
          <a:p>
            <a:r>
              <a:rPr lang="ru-RU" sz="4000" dirty="0">
                <a:latin typeface="+mn-lt"/>
              </a:rPr>
              <a:t>Спасибо за внимание</a:t>
            </a:r>
            <a:r>
              <a:rPr lang="en-US" sz="4000" dirty="0">
                <a:latin typeface="+mn-lt"/>
              </a:rPr>
              <a:t>!</a:t>
            </a:r>
            <a:endParaRPr lang="ru-RU" sz="4000" dirty="0">
              <a:latin typeface="+mn-lt"/>
            </a:endParaRPr>
          </a:p>
        </p:txBody>
      </p:sp>
      <p:sp>
        <p:nvSpPr>
          <p:cNvPr id="4" name="Подзаголовок 4">
            <a:extLst>
              <a:ext uri="{FF2B5EF4-FFF2-40B4-BE49-F238E27FC236}">
                <a16:creationId xmlns:a16="http://schemas.microsoft.com/office/drawing/2014/main" id="{F752E567-EDA2-D08E-F558-E7DBE187A3C5}"/>
              </a:ext>
            </a:extLst>
          </p:cNvPr>
          <p:cNvSpPr txBox="1">
            <a:spLocks/>
          </p:cNvSpPr>
          <p:nvPr/>
        </p:nvSpPr>
        <p:spPr bwMode="auto">
          <a:xfrm>
            <a:off x="5309937" y="326494"/>
            <a:ext cx="8534400" cy="1054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0"/>
              </a:spcBef>
            </a:pPr>
            <a:r>
              <a:rPr lang="ru-RU" b="1" dirty="0">
                <a:ea typeface="+mn-lt"/>
                <a:cs typeface="+mn-lt"/>
              </a:rPr>
              <a:t>Координационный центр </a:t>
            </a:r>
            <a:endParaRPr lang="ru-RU" dirty="0">
              <a:ea typeface="+mn-lt"/>
              <a:cs typeface="+mn-lt"/>
            </a:endParaRPr>
          </a:p>
          <a:p>
            <a:pPr>
              <a:spcBef>
                <a:spcPts val="20"/>
              </a:spcBef>
            </a:pPr>
            <a:r>
              <a:rPr lang="ru-RU" b="1" dirty="0">
                <a:ea typeface="+mn-lt"/>
                <a:cs typeface="+mn-lt"/>
              </a:rPr>
              <a:t>по противодействию терроризму </a:t>
            </a:r>
            <a:endParaRPr lang="ru-RU" dirty="0">
              <a:ea typeface="+mn-lt"/>
              <a:cs typeface="+mn-lt"/>
            </a:endParaRPr>
          </a:p>
          <a:p>
            <a:pPr>
              <a:spcBef>
                <a:spcPts val="20"/>
              </a:spcBef>
            </a:pPr>
            <a:r>
              <a:rPr lang="ru-RU" b="1" dirty="0">
                <a:ea typeface="+mn-lt"/>
                <a:cs typeface="+mn-lt"/>
              </a:rPr>
              <a:t>и профилактике экстремизма</a:t>
            </a:r>
            <a:endParaRPr lang="ru-RU">
              <a:cs typeface="Arial"/>
            </a:endParaRPr>
          </a:p>
          <a:p>
            <a:endParaRPr lang="ru-RU" b="1" dirty="0">
              <a:cs typeface="Arial"/>
            </a:endParaRPr>
          </a:p>
          <a:p>
            <a:endParaRPr lang="ru-RU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053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+mn-lt"/>
              </a:rPr>
              <a:t>Современные угрозы </a:t>
            </a:r>
            <a:br>
              <a:rPr lang="ru-RU" dirty="0">
                <a:latin typeface="+mn-lt"/>
              </a:rPr>
            </a:br>
            <a:r>
              <a:rPr lang="ru-RU" dirty="0">
                <a:latin typeface="+mn-lt"/>
              </a:rPr>
              <a:t>информационной среды</a:t>
            </a:r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9DF6EA82-83BB-E6E2-B0BF-7E7515FF4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ru-RU" sz="2800" b="1" dirty="0">
                <a:cs typeface="Arial"/>
              </a:rPr>
              <a:t>Информационно-деструктивное воздействие, трансляция радикальной идеологии</a:t>
            </a:r>
            <a:endParaRPr lang="ru-RU"/>
          </a:p>
          <a:p>
            <a:pPr marL="457200" indent="-457200">
              <a:buAutoNum type="arabicParenR"/>
            </a:pPr>
            <a:endParaRPr lang="ru-RU" sz="2800" b="1" dirty="0">
              <a:cs typeface="Arial"/>
            </a:endParaRPr>
          </a:p>
          <a:p>
            <a:pPr marL="457200" indent="-457200">
              <a:buAutoNum type="arabicParenR"/>
            </a:pPr>
            <a:r>
              <a:rPr lang="ru-RU" sz="2800" b="1" dirty="0">
                <a:cs typeface="Arial"/>
              </a:rPr>
              <a:t>Пропаганда экстремизма и терроризма</a:t>
            </a:r>
          </a:p>
          <a:p>
            <a:pPr marL="457200" indent="-457200">
              <a:buAutoNum type="arabicParenR"/>
            </a:pPr>
            <a:endParaRPr lang="ru-RU" sz="2800" b="1" dirty="0">
              <a:cs typeface="Arial"/>
            </a:endParaRPr>
          </a:p>
          <a:p>
            <a:pPr marL="457200" indent="-457200">
              <a:buAutoNum type="arabicParenR"/>
            </a:pPr>
            <a:r>
              <a:rPr lang="ru-RU" sz="2800" b="1" dirty="0">
                <a:cs typeface="Arial"/>
              </a:rPr>
              <a:t>Кибермошенничество</a:t>
            </a:r>
          </a:p>
          <a:p>
            <a:pPr marL="457200" indent="-457200">
              <a:buAutoNum type="arabicParenR"/>
            </a:pPr>
            <a:endParaRPr lang="ru-RU" sz="2800" b="1" dirty="0">
              <a:cs typeface="Arial"/>
            </a:endParaRPr>
          </a:p>
          <a:p>
            <a:pPr marL="457200" indent="-457200">
              <a:buAutoNum type="arabicParenR"/>
            </a:pPr>
            <a:r>
              <a:rPr lang="ru-RU" sz="2800" b="1" dirty="0">
                <a:cs typeface="Arial"/>
              </a:rPr>
              <a:t>Вовлечение пользователей в противоправную деятельность</a:t>
            </a:r>
          </a:p>
          <a:p>
            <a:pPr marL="457200" indent="-457200" algn="just">
              <a:buAutoNum type="arabicParenR"/>
            </a:pPr>
            <a:endParaRPr lang="ru-RU" sz="2300" b="1" dirty="0">
              <a:cs typeface="Arial"/>
            </a:endParaRPr>
          </a:p>
          <a:p>
            <a:pPr marL="457200" indent="-457200" algn="just">
              <a:buAutoNum type="arabicParenR"/>
            </a:pPr>
            <a:endParaRPr lang="ru-RU" sz="23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0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/>
                <a:ea typeface="+mj-lt"/>
                <a:cs typeface="+mj-lt"/>
              </a:rPr>
              <a:t>Отличительные черты диверсионной </a:t>
            </a:r>
            <a:br>
              <a:rPr lang="ru-RU" dirty="0">
                <a:latin typeface="Arial"/>
                <a:ea typeface="+mj-lt"/>
                <a:cs typeface="+mj-lt"/>
              </a:rPr>
            </a:br>
            <a:r>
              <a:rPr lang="ru-RU" dirty="0">
                <a:latin typeface="Arial"/>
                <a:ea typeface="+mj-lt"/>
                <a:cs typeface="+mj-lt"/>
              </a:rPr>
              <a:t>и террористической деятельности</a:t>
            </a:r>
            <a:endParaRPr lang="ru-RU">
              <a:latin typeface="Arial"/>
              <a:cs typeface="Arial"/>
            </a:endParaRP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CC9100E9-CF8B-3FC4-923A-B3F388BE06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740284"/>
              </p:ext>
            </p:extLst>
          </p:nvPr>
        </p:nvGraphicFramePr>
        <p:xfrm>
          <a:off x="890337" y="1901825"/>
          <a:ext cx="10421196" cy="3908298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5210598">
                  <a:extLst>
                    <a:ext uri="{9D8B030D-6E8A-4147-A177-3AD203B41FA5}">
                      <a16:colId xmlns:a16="http://schemas.microsoft.com/office/drawing/2014/main" val="4004104608"/>
                    </a:ext>
                  </a:extLst>
                </a:gridCol>
                <a:gridCol w="5210598">
                  <a:extLst>
                    <a:ext uri="{9D8B030D-6E8A-4147-A177-3AD203B41FA5}">
                      <a16:colId xmlns:a16="http://schemas.microsoft.com/office/drawing/2014/main" val="8382848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effectLst/>
                        </a:rPr>
                        <a:t>Диверсионная деятельность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>
                          <a:effectLst/>
                        </a:rPr>
                        <a:t>Террористическая деятельность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75621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Целевая направленность на </a:t>
                      </a:r>
                      <a:r>
                        <a:rPr lang="ru-RU" sz="2000" b="1" dirty="0">
                          <a:effectLst/>
                        </a:rPr>
                        <a:t>подрыв деятельности </a:t>
                      </a:r>
                      <a:r>
                        <a:rPr lang="ru-RU" sz="2000" b="0" dirty="0">
                          <a:effectLst/>
                        </a:rPr>
                        <a:t>объектов транспортной инфраструктуры и энергетики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Целевая направленность на </a:t>
                      </a:r>
                      <a:r>
                        <a:rPr lang="ru-RU" sz="2000" b="1" dirty="0">
                          <a:effectLst/>
                        </a:rPr>
                        <a:t>дестабилизацию общества </a:t>
                      </a:r>
                      <a:r>
                        <a:rPr lang="ru-RU" sz="2000" b="0" dirty="0">
                          <a:effectLst/>
                        </a:rPr>
                        <a:t>за счет воздействия на органы власти и международное сообщество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19629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Наличие выраженной </a:t>
                      </a:r>
                      <a:r>
                        <a:rPr lang="ru-RU" sz="2000" b="1" dirty="0">
                          <a:effectLst/>
                        </a:rPr>
                        <a:t>материальной составляющей</a:t>
                      </a:r>
                      <a:r>
                        <a:rPr lang="ru-RU" sz="2000" b="0" dirty="0">
                          <a:effectLst/>
                        </a:rPr>
                        <a:t>: осуществление преступных действий за фиксированное вознаграждение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Наличие выраженной </a:t>
                      </a:r>
                      <a:r>
                        <a:rPr lang="ru-RU" sz="2000" b="1" dirty="0">
                          <a:effectLst/>
                        </a:rPr>
                        <a:t>идеологической составляющей</a:t>
                      </a:r>
                      <a:r>
                        <a:rPr lang="ru-RU" sz="2000" b="0" dirty="0">
                          <a:effectLst/>
                        </a:rPr>
                        <a:t>: осуществление преступных действий в связи с идеологическими причинами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13969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Реализуется </a:t>
                      </a:r>
                      <a:r>
                        <a:rPr lang="ru-RU" sz="2000" b="1" dirty="0">
                          <a:effectLst/>
                        </a:rPr>
                        <a:t>скрытно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Реализуется для максимального </a:t>
                      </a:r>
                      <a:r>
                        <a:rPr lang="ru-RU" sz="2000" b="1" dirty="0">
                          <a:effectLst/>
                        </a:rPr>
                        <a:t>общественного резонанса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626539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+mn-lt"/>
              </a:rPr>
              <a:t>Отличительные черты диверсионной </a:t>
            </a:r>
            <a:br>
              <a:rPr lang="ru-RU" dirty="0">
                <a:latin typeface="+mn-lt"/>
              </a:rPr>
            </a:br>
            <a:r>
              <a:rPr lang="ru-RU" dirty="0">
                <a:latin typeface="+mn-lt"/>
              </a:rPr>
              <a:t>и террористической деятельности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9DF6EA82-83BB-E6E2-B0BF-7E7515FF4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100" b="1" dirty="0">
                <a:ea typeface="+mn-lt"/>
                <a:cs typeface="+mn-lt"/>
              </a:rPr>
              <a:t>Диверсия</a:t>
            </a:r>
            <a:r>
              <a:rPr lang="ru-RU" sz="2100" dirty="0">
                <a:ea typeface="+mn-lt"/>
                <a:cs typeface="+mn-lt"/>
              </a:rPr>
              <a:t> - совершение взрыва, поджога или иных действий, направленных на разрушение или повреждение предприятий, сооружений, объектов транспортной инфраструктуры и транспортных средств, средств связи, объектов жизнеобеспечения населения в целях подрыва экономической безопасности и обороноспособности Российской Федерации (УК РФ, ст. 281, ч. 1)</a:t>
            </a:r>
            <a:endParaRPr lang="ru-RU" sz="2100">
              <a:cs typeface="Arial"/>
            </a:endParaRPr>
          </a:p>
          <a:p>
            <a:pPr marL="0" indent="0" algn="just">
              <a:buNone/>
            </a:pPr>
            <a:endParaRPr lang="ru-RU" sz="2100" b="1" dirty="0"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ru-RU" sz="2100" b="1" dirty="0">
                <a:ea typeface="+mn-lt"/>
                <a:cs typeface="+mn-lt"/>
              </a:rPr>
              <a:t>Терроризм </a:t>
            </a:r>
            <a:r>
              <a:rPr lang="ru-RU" sz="2100" dirty="0">
                <a:ea typeface="+mn-lt"/>
                <a:cs typeface="+mn-lt"/>
              </a:rPr>
              <a:t>- идеология насилия и практика воздействия на принятие решения органами государственной власти, органами местного самоуправления или международными организациями, связанные с устрашением населения и (или) иными формами противоправных насильственных действий (ФЗ от 6 марта 2006 г. № 35-ФЗ "О противодействии терроризму")</a:t>
            </a:r>
            <a:endParaRPr lang="ru-RU" sz="2100" b="1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550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224073" y="274638"/>
            <a:ext cx="10215091" cy="994122"/>
          </a:xfrm>
        </p:spPr>
        <p:txBody>
          <a:bodyPr/>
          <a:lstStyle/>
          <a:p>
            <a:r>
              <a:rPr lang="ru-RU" dirty="0">
                <a:latin typeface="+mn-lt"/>
              </a:rPr>
              <a:t>Как злоумышленники проводят вербовку </a:t>
            </a:r>
            <a:br>
              <a:rPr lang="ru-RU" dirty="0">
                <a:latin typeface="+mn-lt"/>
              </a:rPr>
            </a:br>
            <a:r>
              <a:rPr lang="ru-RU" dirty="0">
                <a:latin typeface="+mn-lt"/>
              </a:rPr>
              <a:t>к вовлечению в противоправную деятельность?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9DF6EA82-83BB-E6E2-B0BF-7E7515FF4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20"/>
              </a:spcBef>
              <a:buNone/>
            </a:pPr>
            <a:r>
              <a:rPr lang="ru-RU" sz="2300" b="1" dirty="0">
                <a:cs typeface="Arial"/>
              </a:rPr>
              <a:t>1) Снятие табу, привлечение внимания </a:t>
            </a:r>
            <a:endParaRPr lang="ru-RU" dirty="0">
              <a:cs typeface="Arial"/>
            </a:endParaRPr>
          </a:p>
          <a:p>
            <a:pPr marL="0" indent="0" algn="r">
              <a:spcBef>
                <a:spcPts val="20"/>
              </a:spcBef>
              <a:buNone/>
            </a:pPr>
            <a:r>
              <a:rPr lang="ru-RU" sz="2300" b="1" i="1" dirty="0">
                <a:cs typeface="Arial"/>
              </a:rPr>
              <a:t>Первичное знакомство первичное с деструктивной информацией</a:t>
            </a:r>
            <a:endParaRPr lang="ru-RU" i="1">
              <a:cs typeface="Arial"/>
            </a:endParaRPr>
          </a:p>
          <a:p>
            <a:pPr marL="0" indent="0" algn="just">
              <a:spcBef>
                <a:spcPts val="20"/>
              </a:spcBef>
              <a:buNone/>
            </a:pPr>
            <a:endParaRPr lang="ru-RU" sz="2300" b="1" dirty="0">
              <a:cs typeface="Arial"/>
            </a:endParaRPr>
          </a:p>
          <a:p>
            <a:pPr marL="0" indent="0" algn="just">
              <a:spcBef>
                <a:spcPts val="20"/>
              </a:spcBef>
              <a:buNone/>
            </a:pPr>
            <a:r>
              <a:rPr lang="ru-RU" sz="2300" b="1" dirty="0">
                <a:cs typeface="Arial"/>
              </a:rPr>
              <a:t>2) Формирование интереса</a:t>
            </a:r>
            <a:endParaRPr lang="ru-RU" dirty="0">
              <a:cs typeface="Arial"/>
            </a:endParaRPr>
          </a:p>
          <a:p>
            <a:pPr marL="0" indent="0" algn="r">
              <a:spcBef>
                <a:spcPts val="20"/>
              </a:spcBef>
              <a:buNone/>
            </a:pPr>
            <a:r>
              <a:rPr lang="ru-RU" sz="2300" b="1" i="1" dirty="0">
                <a:cs typeface="Arial"/>
              </a:rPr>
              <a:t>Взаимодействие с информацией, </a:t>
            </a:r>
            <a:endParaRPr lang="ru-RU" dirty="0">
              <a:cs typeface="Arial"/>
            </a:endParaRPr>
          </a:p>
          <a:p>
            <a:pPr marL="0" indent="0" algn="r">
              <a:spcBef>
                <a:spcPts val="20"/>
              </a:spcBef>
              <a:buNone/>
            </a:pPr>
            <a:r>
              <a:rPr lang="ru-RU" sz="2300" b="1" i="1" dirty="0">
                <a:cs typeface="Arial"/>
              </a:rPr>
              <a:t>инициирующей к противоправной деятельности </a:t>
            </a:r>
            <a:endParaRPr lang="ru-RU" dirty="0">
              <a:cs typeface="Arial"/>
            </a:endParaRPr>
          </a:p>
          <a:p>
            <a:pPr marL="0" indent="0" algn="just">
              <a:spcBef>
                <a:spcPts val="20"/>
              </a:spcBef>
              <a:buNone/>
            </a:pPr>
            <a:endParaRPr lang="ru-RU" sz="2300" b="1" dirty="0">
              <a:cs typeface="Arial"/>
            </a:endParaRPr>
          </a:p>
          <a:p>
            <a:pPr marL="0" indent="0" algn="just">
              <a:spcBef>
                <a:spcPts val="20"/>
              </a:spcBef>
              <a:buNone/>
            </a:pPr>
            <a:r>
              <a:rPr lang="ru-RU" sz="2300" b="1" dirty="0">
                <a:cs typeface="Arial"/>
              </a:rPr>
              <a:t>3) Культивация желания</a:t>
            </a:r>
            <a:endParaRPr lang="ru-RU" sz="2300">
              <a:cs typeface="Arial"/>
            </a:endParaRPr>
          </a:p>
          <a:p>
            <a:pPr marL="0" indent="0" algn="r">
              <a:spcBef>
                <a:spcPts val="20"/>
              </a:spcBef>
              <a:buNone/>
            </a:pPr>
            <a:r>
              <a:rPr lang="ru-RU" sz="2300" b="1" i="1" dirty="0">
                <a:cs typeface="Arial"/>
              </a:rPr>
              <a:t>Наделение знаками отличия и трансляция медиаконтента </a:t>
            </a:r>
            <a:endParaRPr lang="ru-RU" i="1" dirty="0">
              <a:cs typeface="Arial"/>
            </a:endParaRPr>
          </a:p>
          <a:p>
            <a:pPr marL="0" indent="0" algn="r">
              <a:spcBef>
                <a:spcPts val="20"/>
              </a:spcBef>
              <a:buNone/>
            </a:pPr>
            <a:r>
              <a:rPr lang="ru-RU" sz="2300" b="1" i="1" dirty="0">
                <a:cs typeface="Arial"/>
              </a:rPr>
              <a:t>(в зависимости от задач злоумышленников)</a:t>
            </a:r>
            <a:endParaRPr lang="ru-RU" i="1">
              <a:cs typeface="Arial"/>
            </a:endParaRPr>
          </a:p>
          <a:p>
            <a:pPr marL="0" indent="0" algn="just">
              <a:spcBef>
                <a:spcPts val="20"/>
              </a:spcBef>
              <a:buNone/>
            </a:pPr>
            <a:endParaRPr lang="ru-RU" sz="2300" b="1" dirty="0">
              <a:cs typeface="Arial"/>
            </a:endParaRPr>
          </a:p>
          <a:p>
            <a:pPr marL="0" indent="0" algn="just">
              <a:spcBef>
                <a:spcPts val="20"/>
              </a:spcBef>
              <a:buNone/>
            </a:pPr>
            <a:r>
              <a:rPr lang="ru-RU" sz="2300" b="1" dirty="0">
                <a:cs typeface="Arial"/>
              </a:rPr>
              <a:t>4) Мотивация к реальным действиям</a:t>
            </a:r>
            <a:endParaRPr lang="ru-RU" sz="2300">
              <a:cs typeface="Arial"/>
            </a:endParaRPr>
          </a:p>
          <a:p>
            <a:pPr marL="0" indent="0" algn="r">
              <a:spcBef>
                <a:spcPts val="20"/>
              </a:spcBef>
              <a:buNone/>
            </a:pPr>
            <a:r>
              <a:rPr lang="ru-RU" sz="2300" b="1" i="1" dirty="0">
                <a:cs typeface="Arial"/>
              </a:rPr>
              <a:t>Выполнение заданий по предоставленным инструкциям</a:t>
            </a:r>
            <a:endParaRPr lang="ru-RU" i="1" dirty="0">
              <a:cs typeface="Arial"/>
            </a:endParaRPr>
          </a:p>
          <a:p>
            <a:pPr marL="457200" indent="-457200" algn="just">
              <a:buAutoNum type="arabicParenR"/>
            </a:pPr>
            <a:endParaRPr lang="ru-RU" sz="23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299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+mn-lt"/>
              </a:rPr>
              <a:t>Уголовная ответственность за диверсии</a:t>
            </a:r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9DF6EA82-83BB-E6E2-B0BF-7E7515FF4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1008"/>
            <a:ext cx="6671511" cy="4680679"/>
          </a:xfrm>
        </p:spPr>
        <p:txBody>
          <a:bodyPr/>
          <a:lstStyle/>
          <a:p>
            <a:pPr>
              <a:spcBef>
                <a:spcPts val="20"/>
              </a:spcBef>
              <a:buFont typeface="Wingdings"/>
              <a:buChar char="Ø"/>
            </a:pPr>
            <a:r>
              <a:rPr lang="ru-RU" sz="2300" b="1" dirty="0">
                <a:cs typeface="Arial"/>
              </a:rPr>
              <a:t>содействие диверсионной деятельности </a:t>
            </a:r>
            <a:endParaRPr lang="ru-RU">
              <a:cs typeface="Arial"/>
            </a:endParaRPr>
          </a:p>
          <a:p>
            <a:pPr marL="0" indent="0">
              <a:spcBef>
                <a:spcPts val="20"/>
              </a:spcBef>
              <a:buNone/>
            </a:pPr>
            <a:r>
              <a:rPr lang="ru-RU" sz="2300" b="1" dirty="0">
                <a:cs typeface="Arial"/>
              </a:rPr>
              <a:t>    (ст. 281.1)</a:t>
            </a:r>
            <a:endParaRPr lang="ru-RU" dirty="0">
              <a:cs typeface="Arial"/>
            </a:endParaRPr>
          </a:p>
          <a:p>
            <a:pPr>
              <a:spcBef>
                <a:spcPts val="20"/>
              </a:spcBef>
              <a:buFont typeface="Wingdings"/>
              <a:buChar char="Ø"/>
            </a:pPr>
            <a:endParaRPr lang="ru-RU" sz="2300" b="1" dirty="0">
              <a:cs typeface="Arial"/>
            </a:endParaRPr>
          </a:p>
          <a:p>
            <a:pPr>
              <a:spcBef>
                <a:spcPts val="20"/>
              </a:spcBef>
              <a:buFont typeface="Wingdings"/>
              <a:buChar char="Ø"/>
            </a:pPr>
            <a:r>
              <a:rPr lang="ru-RU" sz="2300" b="1" dirty="0">
                <a:cs typeface="Arial"/>
              </a:rPr>
              <a:t>прохождение обучения в целях осуществления диверсионной деятельности </a:t>
            </a:r>
          </a:p>
          <a:p>
            <a:pPr marL="0" indent="0">
              <a:spcBef>
                <a:spcPts val="20"/>
              </a:spcBef>
              <a:buNone/>
            </a:pPr>
            <a:r>
              <a:rPr lang="ru-RU" sz="2300" b="1" dirty="0">
                <a:cs typeface="Arial"/>
              </a:rPr>
              <a:t>    (ст. 281.2)</a:t>
            </a:r>
            <a:endParaRPr lang="ru-RU" dirty="0"/>
          </a:p>
          <a:p>
            <a:pPr>
              <a:spcBef>
                <a:spcPts val="20"/>
              </a:spcBef>
              <a:buFont typeface="Wingdings"/>
              <a:buChar char="Ø"/>
            </a:pPr>
            <a:endParaRPr lang="ru-RU" sz="2300" b="1" dirty="0">
              <a:cs typeface="Arial"/>
            </a:endParaRPr>
          </a:p>
          <a:p>
            <a:pPr>
              <a:spcBef>
                <a:spcPts val="20"/>
              </a:spcBef>
              <a:buFont typeface="Wingdings"/>
              <a:buChar char="Ø"/>
            </a:pPr>
            <a:r>
              <a:rPr lang="ru-RU" sz="2300" b="1" dirty="0">
                <a:cs typeface="Arial"/>
              </a:rPr>
              <a:t>организация диверсионного сообщества и участие в нем (ст. 281.3)</a:t>
            </a:r>
          </a:p>
          <a:p>
            <a:pPr>
              <a:spcBef>
                <a:spcPts val="20"/>
              </a:spcBef>
              <a:buFont typeface="Wingdings"/>
              <a:buChar char="Ø"/>
            </a:pPr>
            <a:endParaRPr lang="ru-RU" sz="2300" b="1" dirty="0">
              <a:cs typeface="Arial"/>
            </a:endParaRPr>
          </a:p>
          <a:p>
            <a:pPr>
              <a:buFont typeface="Wingdings"/>
              <a:buChar char="Ø"/>
            </a:pPr>
            <a:endParaRPr lang="ru-RU" sz="2300" b="1" dirty="0">
              <a:cs typeface="Arial"/>
            </a:endParaRPr>
          </a:p>
        </p:txBody>
      </p:sp>
      <p:sp>
        <p:nvSpPr>
          <p:cNvPr id="2" name="Объект 2">
            <a:extLst>
              <a:ext uri="{FF2B5EF4-FFF2-40B4-BE49-F238E27FC236}">
                <a16:creationId xmlns:a16="http://schemas.microsoft.com/office/drawing/2014/main" id="{02029485-DC54-D534-BFBE-A32A7F82F8A2}"/>
              </a:ext>
            </a:extLst>
          </p:cNvPr>
          <p:cNvSpPr txBox="1">
            <a:spLocks/>
          </p:cNvSpPr>
          <p:nvPr/>
        </p:nvSpPr>
        <p:spPr>
          <a:xfrm>
            <a:off x="7457574" y="1857709"/>
            <a:ext cx="4118812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300" b="1" dirty="0">
                <a:cs typeface="Calibri"/>
              </a:rPr>
              <a:t>лишение свободы </a:t>
            </a:r>
            <a:endParaRPr lang="ru-RU" sz="2300" b="1">
              <a:cs typeface="Arial"/>
            </a:endParaRPr>
          </a:p>
          <a:p>
            <a:pPr algn="ctr"/>
            <a:r>
              <a:rPr lang="ru-RU" sz="2300" b="1" dirty="0">
                <a:cs typeface="Calibri"/>
              </a:rPr>
              <a:t>на срок от 10 до 15 лет </a:t>
            </a:r>
            <a:endParaRPr lang="ru-RU" sz="2300" b="1">
              <a:cs typeface="Arial"/>
            </a:endParaRPr>
          </a:p>
          <a:p>
            <a:pPr algn="ctr"/>
            <a:r>
              <a:rPr lang="ru-RU" sz="2300" b="1" dirty="0">
                <a:cs typeface="Calibri"/>
              </a:rPr>
              <a:t>до пожизненного лишения свободы </a:t>
            </a:r>
            <a:endParaRPr lang="ru-RU" sz="2300" b="1">
              <a:cs typeface="Arial"/>
            </a:endParaRPr>
          </a:p>
          <a:p>
            <a:pPr algn="ctr"/>
            <a:endParaRPr lang="ru-RU" sz="2300" b="1" dirty="0">
              <a:cs typeface="Calibri"/>
            </a:endParaRPr>
          </a:p>
          <a:p>
            <a:pPr algn="ctr"/>
            <a:r>
              <a:rPr lang="ru-RU" sz="2300" b="1" i="1" dirty="0">
                <a:cs typeface="Calibri"/>
              </a:rPr>
              <a:t>(в зависимости </a:t>
            </a:r>
            <a:endParaRPr lang="ru-RU" sz="2300" b="1" i="1">
              <a:cs typeface="Arial"/>
            </a:endParaRPr>
          </a:p>
          <a:p>
            <a:pPr marL="0" indent="0" algn="ctr">
              <a:buNone/>
            </a:pPr>
            <a:r>
              <a:rPr lang="ru-RU" sz="2300" b="1" i="1" dirty="0">
                <a:cs typeface="Calibri"/>
              </a:rPr>
              <a:t>от специфики диверсионного преступления)</a:t>
            </a:r>
            <a:endParaRPr lang="ru-RU" sz="2300" b="1" i="1">
              <a:cs typeface="Arial"/>
            </a:endParaRPr>
          </a:p>
          <a:p>
            <a:pPr marL="0" indent="0" algn="ctr">
              <a:buNone/>
            </a:pPr>
            <a:endParaRPr lang="ru-RU">
              <a:cs typeface="Calibri"/>
            </a:endParaRPr>
          </a:p>
          <a:p>
            <a:pPr algn="ctr"/>
            <a:endParaRPr lang="ru-RU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345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/>
                <a:cs typeface="Arial"/>
              </a:rPr>
              <a:t>Возраст уголовной ответственности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9DF6EA82-83BB-E6E2-B0BF-7E7515FF4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31824"/>
            <a:ext cx="10972800" cy="4680679"/>
          </a:xfrm>
        </p:spPr>
        <p:txBody>
          <a:bodyPr/>
          <a:lstStyle/>
          <a:p>
            <a:pPr marL="0" indent="0" algn="just">
              <a:spcBef>
                <a:spcPts val="20"/>
              </a:spcBef>
              <a:buNone/>
            </a:pPr>
            <a:r>
              <a:rPr lang="ru-RU" sz="3000" b="1" dirty="0">
                <a:cs typeface="Arial"/>
              </a:rPr>
              <a:t>Уголовная ответственность за совершение диверсии наступает с 16 лет (ст. 281 УК РФ)</a:t>
            </a:r>
          </a:p>
          <a:p>
            <a:pPr marL="0" indent="0" algn="just">
              <a:spcBef>
                <a:spcPts val="20"/>
              </a:spcBef>
              <a:buNone/>
            </a:pPr>
            <a:endParaRPr lang="ru-RU" sz="3000" b="1" dirty="0">
              <a:cs typeface="Arial"/>
            </a:endParaRPr>
          </a:p>
          <a:p>
            <a:pPr marL="0" indent="0" algn="just">
              <a:spcBef>
                <a:spcPts val="20"/>
              </a:spcBef>
              <a:buNone/>
            </a:pPr>
            <a:r>
              <a:rPr lang="ru-RU" sz="3000" b="1" dirty="0">
                <a:cs typeface="Arial"/>
              </a:rPr>
              <a:t>Уголовная ответственность за совершение террористического акта наступает с 14 лет (ст. 205 УК РФ)</a:t>
            </a:r>
            <a:endParaRPr lang="ru-RU" sz="3000" b="1" dirty="0">
              <a:solidFill>
                <a:srgbClr val="17375E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968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/>
                <a:cs typeface="Arial"/>
              </a:rPr>
              <a:t>Примеры применения мер ответственности за диверсии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9DF6EA82-83BB-E6E2-B0BF-7E7515FF4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31824"/>
            <a:ext cx="10972800" cy="4680679"/>
          </a:xfrm>
        </p:spPr>
        <p:txBody>
          <a:bodyPr/>
          <a:lstStyle/>
          <a:p>
            <a:pPr marL="0" indent="0" algn="just">
              <a:buNone/>
            </a:pPr>
            <a:r>
              <a:rPr lang="ru-RU" sz="3000" b="1" dirty="0">
                <a:cs typeface="Arial"/>
              </a:rPr>
              <a:t>Повреждение двумя мужчинами железной дороги на пути передвижения военных эшелонов в Белгородской области (2022 г.). </a:t>
            </a:r>
            <a:endParaRPr lang="ru-RU" sz="3000">
              <a:cs typeface="Arial"/>
            </a:endParaRPr>
          </a:p>
          <a:p>
            <a:pPr marL="0" indent="0" algn="just">
              <a:buNone/>
            </a:pPr>
            <a:endParaRPr lang="ru-RU" sz="3000" b="1" dirty="0">
              <a:cs typeface="Arial"/>
            </a:endParaRPr>
          </a:p>
          <a:p>
            <a:pPr marL="0" indent="0" algn="just">
              <a:buNone/>
            </a:pPr>
            <a:r>
              <a:rPr lang="ru-RU" sz="3000" b="1" dirty="0">
                <a:cs typeface="Arial"/>
              </a:rPr>
              <a:t>Наказание: </a:t>
            </a:r>
            <a:r>
              <a:rPr lang="ru-RU" sz="3000" b="1" dirty="0">
                <a:solidFill>
                  <a:srgbClr val="FF0000"/>
                </a:solidFill>
                <a:cs typeface="Arial"/>
              </a:rPr>
              <a:t>3,5 года колонии строгого режима.</a:t>
            </a:r>
            <a:endParaRPr lang="ru-RU" sz="3000">
              <a:solidFill>
                <a:srgbClr val="FF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00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/>
                <a:cs typeface="Arial"/>
              </a:rPr>
              <a:t>Примеры применения мер ответственности за диверсии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9DF6EA82-83BB-E6E2-B0BF-7E7515FF4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31824"/>
            <a:ext cx="10972800" cy="4680679"/>
          </a:xfrm>
        </p:spPr>
        <p:txBody>
          <a:bodyPr/>
          <a:lstStyle/>
          <a:p>
            <a:pPr marL="0" indent="0" algn="just">
              <a:spcBef>
                <a:spcPts val="20"/>
              </a:spcBef>
              <a:buNone/>
            </a:pPr>
            <a:r>
              <a:rPr lang="ru-RU" sz="3000" b="1" dirty="0">
                <a:cs typeface="Arial"/>
              </a:rPr>
              <a:t>Поджоги группой из пяти молодых людей релейных шкафов на железнодорожных перегонах в Красноярском крае (2022-2023 гг.).</a:t>
            </a:r>
            <a:endParaRPr lang="ru-RU" dirty="0"/>
          </a:p>
          <a:p>
            <a:pPr marL="0" indent="0" algn="just">
              <a:spcBef>
                <a:spcPts val="20"/>
              </a:spcBef>
              <a:buNone/>
            </a:pPr>
            <a:endParaRPr lang="ru-RU" sz="3000" b="1" dirty="0">
              <a:cs typeface="Arial"/>
            </a:endParaRPr>
          </a:p>
          <a:p>
            <a:pPr marL="0" indent="0" algn="just">
              <a:spcBef>
                <a:spcPts val="20"/>
              </a:spcBef>
              <a:buNone/>
            </a:pPr>
            <a:r>
              <a:rPr lang="ru-RU" sz="3000" b="1" dirty="0">
                <a:cs typeface="Arial"/>
              </a:rPr>
              <a:t>Возбуждено уголовное дело по статье 281 УК РФ, максимальный срок </a:t>
            </a:r>
            <a:r>
              <a:rPr lang="ru-RU" sz="3000" b="1" dirty="0">
                <a:solidFill>
                  <a:srgbClr val="17375E"/>
                </a:solidFill>
                <a:cs typeface="Arial"/>
              </a:rPr>
              <a:t>наказания - </a:t>
            </a:r>
            <a:r>
              <a:rPr lang="ru-RU" sz="3000" b="1" dirty="0">
                <a:solidFill>
                  <a:srgbClr val="FF0000"/>
                </a:solidFill>
                <a:cs typeface="Arial"/>
              </a:rPr>
              <a:t>до 20 лет лишения свободы.</a:t>
            </a:r>
            <a:endParaRPr lang="ru-RU">
              <a:solidFill>
                <a:srgbClr val="FF0000"/>
              </a:solidFill>
              <a:cs typeface="Arial"/>
            </a:endParaRPr>
          </a:p>
          <a:p>
            <a:pPr marL="0" indent="0" algn="just">
              <a:buNone/>
            </a:pPr>
            <a:endParaRPr lang="ru-RU" sz="3000" b="1" dirty="0">
              <a:solidFill>
                <a:srgbClr val="17375E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59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b3776b17b3e1ff32066cba490c7cf1ad4b221"/>
</p:tagLst>
</file>

<file path=ppt/theme/theme1.xml><?xml version="1.0" encoding="utf-8"?>
<a:theme xmlns:a="http://schemas.openxmlformats.org/drawingml/2006/main" name="narfu_presentation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Cambri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narfu_presentation</Template>
  <TotalTime>589</TotalTime>
  <Words>581</Words>
  <Application>Microsoft Office PowerPoint</Application>
  <PresentationFormat>Широкоэкранный</PresentationFormat>
  <Paragraphs>83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</vt:lpstr>
      <vt:lpstr>Wingdings</vt:lpstr>
      <vt:lpstr>narfu_presentation</vt:lpstr>
      <vt:lpstr>Диверсия. Что нужно знать,  чтобы обезопасить себя и близких</vt:lpstr>
      <vt:lpstr>Современные угрозы  информационной среды</vt:lpstr>
      <vt:lpstr>Отличительные черты диверсионной  и террористической деятельности</vt:lpstr>
      <vt:lpstr>Отличительные черты диверсионной  и террористической деятельности</vt:lpstr>
      <vt:lpstr>Как злоумышленники проводят вербовку  к вовлечению в противоправную деятельность?</vt:lpstr>
      <vt:lpstr>Уголовная ответственность за диверсии</vt:lpstr>
      <vt:lpstr>Возраст уголовной ответственности</vt:lpstr>
      <vt:lpstr>Примеры применения мер ответственности за диверсии</vt:lpstr>
      <vt:lpstr>Примеры применения мер ответственности за диверсии</vt:lpstr>
      <vt:lpstr>Примеры применения мер ответственности за диверсии</vt:lpstr>
      <vt:lpstr>Общие правила безопасности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Воловик Ольга Анатольевна</dc:creator>
  <cp:lastModifiedBy>Мелкая Лия Александровна</cp:lastModifiedBy>
  <cp:revision>266</cp:revision>
  <dcterms:created xsi:type="dcterms:W3CDTF">2017-12-26T07:44:00Z</dcterms:created>
  <dcterms:modified xsi:type="dcterms:W3CDTF">2023-03-20T06:29:06Z</dcterms:modified>
</cp:coreProperties>
</file>