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7" r:id="rId3"/>
    <p:sldId id="266" r:id="rId4"/>
    <p:sldId id="267" r:id="rId5"/>
    <p:sldId id="282" r:id="rId6"/>
    <p:sldId id="288" r:id="rId7"/>
    <p:sldId id="265" r:id="rId8"/>
    <p:sldId id="271" r:id="rId9"/>
    <p:sldId id="268" r:id="rId10"/>
    <p:sldId id="256" r:id="rId11"/>
    <p:sldId id="272" r:id="rId12"/>
    <p:sldId id="257" r:id="rId13"/>
    <p:sldId id="258" r:id="rId14"/>
    <p:sldId id="259" r:id="rId15"/>
    <p:sldId id="273" r:id="rId16"/>
    <p:sldId id="260" r:id="rId17"/>
    <p:sldId id="264" r:id="rId18"/>
    <p:sldId id="269" r:id="rId19"/>
    <p:sldId id="274" r:id="rId20"/>
    <p:sldId id="261" r:id="rId21"/>
    <p:sldId id="275" r:id="rId22"/>
    <p:sldId id="262" r:id="rId23"/>
    <p:sldId id="270" r:id="rId24"/>
    <p:sldId id="276" r:id="rId25"/>
    <p:sldId id="277" r:id="rId26"/>
    <p:sldId id="283" r:id="rId27"/>
    <p:sldId id="284" r:id="rId28"/>
    <p:sldId id="285" r:id="rId29"/>
    <p:sldId id="286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>
        <p:scale>
          <a:sx n="70" d="100"/>
          <a:sy n="70" d="100"/>
        </p:scale>
        <p:origin x="3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8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9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0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40</c:v>
                </c:pt>
                <c:pt idx="1">
                  <c:v>79</c:v>
                </c:pt>
                <c:pt idx="2">
                  <c:v>80</c:v>
                </c:pt>
                <c:pt idx="3">
                  <c:v>82</c:v>
                </c:pt>
                <c:pt idx="4">
                  <c:v>80</c:v>
                </c:pt>
                <c:pt idx="5">
                  <c:v>75</c:v>
                </c:pt>
                <c:pt idx="6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21</c:v>
                </c:pt>
                <c:pt idx="1">
                  <c:v>53</c:v>
                </c:pt>
                <c:pt idx="2">
                  <c:v>62</c:v>
                </c:pt>
                <c:pt idx="3">
                  <c:v>71</c:v>
                </c:pt>
                <c:pt idx="4">
                  <c:v>71</c:v>
                </c:pt>
                <c:pt idx="5">
                  <c:v>40</c:v>
                </c:pt>
                <c:pt idx="6">
                  <c:v>52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46547176"/>
        <c:axId val="346545216"/>
      </c:barChart>
      <c:catAx>
        <c:axId val="346547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45216"/>
        <c:crosses val="autoZero"/>
        <c:auto val="1"/>
        <c:lblAlgn val="ctr"/>
        <c:lblOffset val="100"/>
        <c:noMultiLvlLbl val="0"/>
      </c:catAx>
      <c:valAx>
        <c:axId val="3465452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6547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</c:v>
                </c:pt>
                <c:pt idx="1">
                  <c:v>33</c:v>
                </c:pt>
                <c:pt idx="2">
                  <c:v>14</c:v>
                </c:pt>
                <c:pt idx="3">
                  <c:v>38</c:v>
                </c:pt>
                <c:pt idx="4">
                  <c:v>41</c:v>
                </c:pt>
                <c:pt idx="5">
                  <c:v>60</c:v>
                </c:pt>
                <c:pt idx="6">
                  <c:v>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42</c:v>
                </c:pt>
                <c:pt idx="1">
                  <c:v>38</c:v>
                </c:pt>
                <c:pt idx="2">
                  <c:v>32</c:v>
                </c:pt>
                <c:pt idx="3">
                  <c:v>50</c:v>
                </c:pt>
                <c:pt idx="4">
                  <c:v>28</c:v>
                </c:pt>
                <c:pt idx="5">
                  <c:v>25</c:v>
                </c:pt>
                <c:pt idx="6">
                  <c:v>36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89369384"/>
        <c:axId val="289363896"/>
      </c:barChart>
      <c:catAx>
        <c:axId val="289369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9363896"/>
        <c:crosses val="autoZero"/>
        <c:auto val="1"/>
        <c:lblAlgn val="ctr"/>
        <c:lblOffset val="100"/>
        <c:noMultiLvlLbl val="0"/>
      </c:catAx>
      <c:valAx>
        <c:axId val="2893638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9369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46</c:v>
                </c:pt>
                <c:pt idx="1">
                  <c:v>53</c:v>
                </c:pt>
                <c:pt idx="2">
                  <c:v>14</c:v>
                </c:pt>
                <c:pt idx="4">
                  <c:v>5</c:v>
                </c:pt>
                <c:pt idx="5">
                  <c:v>20</c:v>
                </c:pt>
                <c:pt idx="6">
                  <c:v>21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42</c:v>
                </c:pt>
                <c:pt idx="1">
                  <c:v>23</c:v>
                </c:pt>
                <c:pt idx="2">
                  <c:v>40</c:v>
                </c:pt>
                <c:pt idx="3">
                  <c:v>11</c:v>
                </c:pt>
                <c:pt idx="4">
                  <c:v>11</c:v>
                </c:pt>
                <c:pt idx="5">
                  <c:v>8</c:v>
                </c:pt>
                <c:pt idx="6">
                  <c:v>25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89365072"/>
        <c:axId val="289365464"/>
      </c:barChart>
      <c:catAx>
        <c:axId val="28936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9365464"/>
        <c:crosses val="autoZero"/>
        <c:auto val="1"/>
        <c:lblAlgn val="ctr"/>
        <c:lblOffset val="100"/>
        <c:noMultiLvlLbl val="0"/>
      </c:catAx>
      <c:valAx>
        <c:axId val="28936546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936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54</c:v>
                </c:pt>
                <c:pt idx="1">
                  <c:v>47</c:v>
                </c:pt>
                <c:pt idx="2">
                  <c:v>86</c:v>
                </c:pt>
                <c:pt idx="3">
                  <c:v>100</c:v>
                </c:pt>
                <c:pt idx="4">
                  <c:v>95</c:v>
                </c:pt>
                <c:pt idx="5">
                  <c:v>80</c:v>
                </c:pt>
                <c:pt idx="6">
                  <c:v>79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58</c:v>
                </c:pt>
                <c:pt idx="1">
                  <c:v>77</c:v>
                </c:pt>
                <c:pt idx="2">
                  <c:v>60</c:v>
                </c:pt>
                <c:pt idx="3">
                  <c:v>89</c:v>
                </c:pt>
                <c:pt idx="4">
                  <c:v>89</c:v>
                </c:pt>
                <c:pt idx="5">
                  <c:v>92</c:v>
                </c:pt>
                <c:pt idx="6">
                  <c:v>75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88856600"/>
        <c:axId val="288855816"/>
      </c:barChart>
      <c:catAx>
        <c:axId val="288856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8855816"/>
        <c:crosses val="autoZero"/>
        <c:auto val="1"/>
        <c:lblAlgn val="ctr"/>
        <c:lblOffset val="100"/>
        <c:noMultiLvlLbl val="0"/>
      </c:catAx>
      <c:valAx>
        <c:axId val="2888558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8856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81</c:v>
                </c:pt>
                <c:pt idx="1">
                  <c:v>73</c:v>
                </c:pt>
                <c:pt idx="2">
                  <c:v>66</c:v>
                </c:pt>
                <c:pt idx="3">
                  <c:v>58</c:v>
                </c:pt>
                <c:pt idx="4">
                  <c:v>59</c:v>
                </c:pt>
                <c:pt idx="5">
                  <c:v>40</c:v>
                </c:pt>
                <c:pt idx="6">
                  <c:v>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79</c:v>
                </c:pt>
                <c:pt idx="1">
                  <c:v>62</c:v>
                </c:pt>
                <c:pt idx="2">
                  <c:v>85</c:v>
                </c:pt>
                <c:pt idx="3">
                  <c:v>50</c:v>
                </c:pt>
                <c:pt idx="4">
                  <c:v>56</c:v>
                </c:pt>
                <c:pt idx="5">
                  <c:v>83</c:v>
                </c:pt>
                <c:pt idx="6">
                  <c:v>70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89364680"/>
        <c:axId val="289368600"/>
      </c:barChart>
      <c:catAx>
        <c:axId val="289364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9368600"/>
        <c:crosses val="autoZero"/>
        <c:auto val="1"/>
        <c:lblAlgn val="ctr"/>
        <c:lblOffset val="100"/>
        <c:noMultiLvlLbl val="0"/>
      </c:catAx>
      <c:valAx>
        <c:axId val="2893686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9364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69</c:v>
                </c:pt>
                <c:pt idx="1">
                  <c:v>67</c:v>
                </c:pt>
                <c:pt idx="2">
                  <c:v>59</c:v>
                </c:pt>
                <c:pt idx="3">
                  <c:v>46</c:v>
                </c:pt>
                <c:pt idx="4">
                  <c:v>64</c:v>
                </c:pt>
                <c:pt idx="5">
                  <c:v>80</c:v>
                </c:pt>
                <c:pt idx="6">
                  <c:v>61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54</c:v>
                </c:pt>
                <c:pt idx="1">
                  <c:v>85</c:v>
                </c:pt>
                <c:pt idx="2">
                  <c:v>80</c:v>
                </c:pt>
                <c:pt idx="3">
                  <c:v>44</c:v>
                </c:pt>
                <c:pt idx="4">
                  <c:v>65</c:v>
                </c:pt>
                <c:pt idx="5">
                  <c:v>50</c:v>
                </c:pt>
                <c:pt idx="6">
                  <c:v>63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89365856"/>
        <c:axId val="289366640"/>
      </c:barChart>
      <c:catAx>
        <c:axId val="28936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9366640"/>
        <c:crosses val="autoZero"/>
        <c:auto val="1"/>
        <c:lblAlgn val="ctr"/>
        <c:lblOffset val="100"/>
        <c:noMultiLvlLbl val="0"/>
      </c:catAx>
      <c:valAx>
        <c:axId val="2893666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936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31</c:v>
                </c:pt>
                <c:pt idx="1">
                  <c:v>33</c:v>
                </c:pt>
                <c:pt idx="2">
                  <c:v>41</c:v>
                </c:pt>
                <c:pt idx="3">
                  <c:v>54</c:v>
                </c:pt>
                <c:pt idx="4">
                  <c:v>36</c:v>
                </c:pt>
                <c:pt idx="5">
                  <c:v>20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46</c:v>
                </c:pt>
                <c:pt idx="1">
                  <c:v>15</c:v>
                </c:pt>
                <c:pt idx="2">
                  <c:v>20</c:v>
                </c:pt>
                <c:pt idx="3">
                  <c:v>56</c:v>
                </c:pt>
                <c:pt idx="4">
                  <c:v>35</c:v>
                </c:pt>
                <c:pt idx="5">
                  <c:v>50</c:v>
                </c:pt>
                <c:pt idx="6">
                  <c:v>37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37466184"/>
        <c:axId val="237466576"/>
      </c:barChart>
      <c:catAx>
        <c:axId val="237466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7466576"/>
        <c:crosses val="autoZero"/>
        <c:auto val="1"/>
        <c:lblAlgn val="ctr"/>
        <c:lblOffset val="100"/>
        <c:noMultiLvlLbl val="0"/>
      </c:catAx>
      <c:valAx>
        <c:axId val="2374665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7466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плохо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3">
                  <c:v>6</c:v>
                </c:pt>
                <c:pt idx="5">
                  <c:v>42</c:v>
                </c:pt>
                <c:pt idx="6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удовл</c:v>
                </c:pt>
              </c:strCache>
            </c:strRef>
          </c:tx>
          <c:spPr>
            <a:solidFill>
              <a:srgbClr val="FFC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33</c:v>
                </c:pt>
                <c:pt idx="1">
                  <c:v>23</c:v>
                </c:pt>
                <c:pt idx="2">
                  <c:v>22</c:v>
                </c:pt>
                <c:pt idx="3">
                  <c:v>39</c:v>
                </c:pt>
                <c:pt idx="4">
                  <c:v>56</c:v>
                </c:pt>
                <c:pt idx="5">
                  <c:v>42</c:v>
                </c:pt>
                <c:pt idx="6">
                  <c:v>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67</c:v>
                </c:pt>
                <c:pt idx="1">
                  <c:v>77</c:v>
                </c:pt>
                <c:pt idx="2">
                  <c:v>78</c:v>
                </c:pt>
                <c:pt idx="3">
                  <c:v>55</c:v>
                </c:pt>
                <c:pt idx="4">
                  <c:v>44</c:v>
                </c:pt>
                <c:pt idx="5">
                  <c:v>16</c:v>
                </c:pt>
                <c:pt idx="6">
                  <c:v>59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61471600"/>
        <c:axId val="361470816"/>
      </c:barChart>
      <c:catAx>
        <c:axId val="36147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1470816"/>
        <c:crosses val="autoZero"/>
        <c:auto val="1"/>
        <c:lblAlgn val="ctr"/>
        <c:lblOffset val="100"/>
        <c:noMultiLvlLbl val="0"/>
      </c:catAx>
      <c:valAx>
        <c:axId val="3614708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147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плохо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4">
                  <c:v>6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удовл</c:v>
                </c:pt>
              </c:strCache>
            </c:strRef>
          </c:tx>
          <c:spPr>
            <a:solidFill>
              <a:srgbClr val="FFC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33</c:v>
                </c:pt>
                <c:pt idx="1">
                  <c:v>38</c:v>
                </c:pt>
                <c:pt idx="2">
                  <c:v>21</c:v>
                </c:pt>
                <c:pt idx="3">
                  <c:v>44</c:v>
                </c:pt>
                <c:pt idx="4">
                  <c:v>39</c:v>
                </c:pt>
                <c:pt idx="5">
                  <c:v>58</c:v>
                </c:pt>
                <c:pt idx="6">
                  <c:v>37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67</c:v>
                </c:pt>
                <c:pt idx="1">
                  <c:v>62</c:v>
                </c:pt>
                <c:pt idx="2">
                  <c:v>79</c:v>
                </c:pt>
                <c:pt idx="3">
                  <c:v>56</c:v>
                </c:pt>
                <c:pt idx="4">
                  <c:v>55</c:v>
                </c:pt>
                <c:pt idx="5">
                  <c:v>42</c:v>
                </c:pt>
                <c:pt idx="6">
                  <c:v>62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04007112"/>
        <c:axId val="404012600"/>
      </c:barChart>
      <c:catAx>
        <c:axId val="404007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4012600"/>
        <c:crosses val="autoZero"/>
        <c:auto val="1"/>
        <c:lblAlgn val="ctr"/>
        <c:lblOffset val="100"/>
        <c:noMultiLvlLbl val="0"/>
      </c:catAx>
      <c:valAx>
        <c:axId val="4040126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04007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плохо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4">
                  <c:v>11</c:v>
                </c:pt>
                <c:pt idx="5">
                  <c:v>8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удовл</c:v>
                </c:pt>
              </c:strCache>
            </c:strRef>
          </c:tx>
          <c:spPr>
            <a:solidFill>
              <a:srgbClr val="FFC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46</c:v>
                </c:pt>
                <c:pt idx="1">
                  <c:v>31</c:v>
                </c:pt>
                <c:pt idx="2">
                  <c:v>30</c:v>
                </c:pt>
                <c:pt idx="3">
                  <c:v>50</c:v>
                </c:pt>
                <c:pt idx="4">
                  <c:v>22</c:v>
                </c:pt>
                <c:pt idx="5">
                  <c:v>75</c:v>
                </c:pt>
                <c:pt idx="6">
                  <c:v>41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54</c:v>
                </c:pt>
                <c:pt idx="1">
                  <c:v>69</c:v>
                </c:pt>
                <c:pt idx="2">
                  <c:v>70</c:v>
                </c:pt>
                <c:pt idx="3">
                  <c:v>50</c:v>
                </c:pt>
                <c:pt idx="4">
                  <c:v>67</c:v>
                </c:pt>
                <c:pt idx="5">
                  <c:v>17</c:v>
                </c:pt>
                <c:pt idx="6">
                  <c:v>56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06480496"/>
        <c:axId val="406482848"/>
      </c:barChart>
      <c:catAx>
        <c:axId val="40648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6482848"/>
        <c:crosses val="autoZero"/>
        <c:auto val="1"/>
        <c:lblAlgn val="ctr"/>
        <c:lblOffset val="100"/>
        <c:noMultiLvlLbl val="0"/>
      </c:catAx>
      <c:valAx>
        <c:axId val="40648284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06480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плохо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удовл</c:v>
                </c:pt>
              </c:strCache>
            </c:strRef>
          </c:tx>
          <c:spPr>
            <a:solidFill>
              <a:srgbClr val="FFC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8</c:v>
                </c:pt>
                <c:pt idx="1">
                  <c:v>23</c:v>
                </c:pt>
                <c:pt idx="2">
                  <c:v>4</c:v>
                </c:pt>
                <c:pt idx="3">
                  <c:v>44</c:v>
                </c:pt>
                <c:pt idx="4">
                  <c:v>44</c:v>
                </c:pt>
                <c:pt idx="5">
                  <c:v>42</c:v>
                </c:pt>
                <c:pt idx="6">
                  <c:v>25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92</c:v>
                </c:pt>
                <c:pt idx="1">
                  <c:v>77</c:v>
                </c:pt>
                <c:pt idx="2">
                  <c:v>96</c:v>
                </c:pt>
                <c:pt idx="3">
                  <c:v>56</c:v>
                </c:pt>
                <c:pt idx="4">
                  <c:v>56</c:v>
                </c:pt>
                <c:pt idx="5">
                  <c:v>58</c:v>
                </c:pt>
                <c:pt idx="6">
                  <c:v>75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96828288"/>
        <c:axId val="358113016"/>
      </c:barChart>
      <c:catAx>
        <c:axId val="39682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8113016"/>
        <c:crosses val="autoZero"/>
        <c:auto val="1"/>
        <c:lblAlgn val="ctr"/>
        <c:lblOffset val="100"/>
        <c:noMultiLvlLbl val="0"/>
      </c:catAx>
      <c:valAx>
        <c:axId val="3581130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9682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32</c:v>
                </c:pt>
                <c:pt idx="1">
                  <c:v>42</c:v>
                </c:pt>
                <c:pt idx="2">
                  <c:v>61</c:v>
                </c:pt>
                <c:pt idx="3">
                  <c:v>35</c:v>
                </c:pt>
                <c:pt idx="4">
                  <c:v>75</c:v>
                </c:pt>
                <c:pt idx="5">
                  <c:v>67</c:v>
                </c:pt>
                <c:pt idx="6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17</c:v>
                </c:pt>
                <c:pt idx="1">
                  <c:v>33</c:v>
                </c:pt>
                <c:pt idx="2">
                  <c:v>44</c:v>
                </c:pt>
                <c:pt idx="3">
                  <c:v>38</c:v>
                </c:pt>
                <c:pt idx="4">
                  <c:v>54</c:v>
                </c:pt>
                <c:pt idx="5">
                  <c:v>40</c:v>
                </c:pt>
                <c:pt idx="6">
                  <c:v>36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46549528"/>
        <c:axId val="346548352"/>
      </c:barChart>
      <c:catAx>
        <c:axId val="346549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48352"/>
        <c:crosses val="autoZero"/>
        <c:auto val="1"/>
        <c:lblAlgn val="ctr"/>
        <c:lblOffset val="100"/>
        <c:noMultiLvlLbl val="0"/>
      </c:catAx>
      <c:valAx>
        <c:axId val="34654835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6549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плохо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4">
                  <c:v>6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удовл</c:v>
                </c:pt>
              </c:strCache>
            </c:strRef>
          </c:tx>
          <c:spPr>
            <a:solidFill>
              <a:srgbClr val="FFC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13</c:v>
                </c:pt>
                <c:pt idx="1">
                  <c:v>23</c:v>
                </c:pt>
                <c:pt idx="2">
                  <c:v>4</c:v>
                </c:pt>
                <c:pt idx="3">
                  <c:v>50</c:v>
                </c:pt>
                <c:pt idx="4">
                  <c:v>50</c:v>
                </c:pt>
                <c:pt idx="5">
                  <c:v>58</c:v>
                </c:pt>
                <c:pt idx="6">
                  <c:v>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МЛ</c:v>
                </c:pt>
                <c:pt idx="1">
                  <c:v>ПЖТ</c:v>
                </c:pt>
                <c:pt idx="2">
                  <c:v>ТЭПС</c:v>
                </c:pt>
                <c:pt idx="3">
                  <c:v>ОП</c:v>
                </c:pt>
                <c:pt idx="4">
                  <c:v>СД</c:v>
                </c:pt>
                <c:pt idx="5">
                  <c:v>ЛД</c:v>
                </c:pt>
                <c:pt idx="6">
                  <c:v>ИТОГО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87</c:v>
                </c:pt>
                <c:pt idx="1">
                  <c:v>77</c:v>
                </c:pt>
                <c:pt idx="2">
                  <c:v>96</c:v>
                </c:pt>
                <c:pt idx="3">
                  <c:v>50</c:v>
                </c:pt>
                <c:pt idx="4">
                  <c:v>44</c:v>
                </c:pt>
                <c:pt idx="5">
                  <c:v>42</c:v>
                </c:pt>
                <c:pt idx="6">
                  <c:v>69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58119288"/>
        <c:axId val="358114976"/>
      </c:barChart>
      <c:catAx>
        <c:axId val="358119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8114976"/>
        <c:crosses val="autoZero"/>
        <c:auto val="1"/>
        <c:lblAlgn val="ctr"/>
        <c:lblOffset val="100"/>
        <c:noMultiLvlLbl val="0"/>
      </c:catAx>
      <c:valAx>
        <c:axId val="3581149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8119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80</c:v>
                </c:pt>
                <c:pt idx="1">
                  <c:v>53</c:v>
                </c:pt>
                <c:pt idx="2">
                  <c:v>76</c:v>
                </c:pt>
                <c:pt idx="3">
                  <c:v>43</c:v>
                </c:pt>
                <c:pt idx="4">
                  <c:v>94</c:v>
                </c:pt>
                <c:pt idx="5">
                  <c:v>89</c:v>
                </c:pt>
                <c:pt idx="6">
                  <c:v>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83</c:v>
                </c:pt>
                <c:pt idx="1">
                  <c:v>63</c:v>
                </c:pt>
                <c:pt idx="2">
                  <c:v>72</c:v>
                </c:pt>
                <c:pt idx="3">
                  <c:v>53</c:v>
                </c:pt>
                <c:pt idx="4">
                  <c:v>76</c:v>
                </c:pt>
                <c:pt idx="5">
                  <c:v>100</c:v>
                </c:pt>
                <c:pt idx="6">
                  <c:v>65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2472024"/>
        <c:axId val="231215592"/>
      </c:barChart>
      <c:catAx>
        <c:axId val="19247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215592"/>
        <c:crosses val="autoZero"/>
        <c:auto val="1"/>
        <c:lblAlgn val="ctr"/>
        <c:lblOffset val="100"/>
        <c:noMultiLvlLbl val="0"/>
      </c:catAx>
      <c:valAx>
        <c:axId val="2312155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2472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92</c:v>
                </c:pt>
                <c:pt idx="1">
                  <c:v>100</c:v>
                </c:pt>
                <c:pt idx="2">
                  <c:v>93</c:v>
                </c:pt>
                <c:pt idx="3">
                  <c:v>85</c:v>
                </c:pt>
                <c:pt idx="4">
                  <c:v>91</c:v>
                </c:pt>
                <c:pt idx="5">
                  <c:v>100</c:v>
                </c:pt>
                <c:pt idx="6">
                  <c:v>92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88</c:v>
                </c:pt>
                <c:pt idx="1">
                  <c:v>85</c:v>
                </c:pt>
                <c:pt idx="2">
                  <c:v>100</c:v>
                </c:pt>
                <c:pt idx="3">
                  <c:v>67</c:v>
                </c:pt>
                <c:pt idx="4">
                  <c:v>72</c:v>
                </c:pt>
                <c:pt idx="5">
                  <c:v>100</c:v>
                </c:pt>
                <c:pt idx="6">
                  <c:v>85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50982872"/>
        <c:axId val="350981696"/>
      </c:barChart>
      <c:catAx>
        <c:axId val="350982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0981696"/>
        <c:crosses val="autoZero"/>
        <c:auto val="1"/>
        <c:lblAlgn val="ctr"/>
        <c:lblOffset val="100"/>
        <c:noMultiLvlLbl val="0"/>
      </c:catAx>
      <c:valAx>
        <c:axId val="3509816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0982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</c:v>
                </c:pt>
                <c:pt idx="2">
                  <c:v>7</c:v>
                </c:pt>
                <c:pt idx="3">
                  <c:v>15</c:v>
                </c:pt>
                <c:pt idx="4">
                  <c:v>9</c:v>
                </c:pt>
                <c:pt idx="6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12</c:v>
                </c:pt>
                <c:pt idx="1">
                  <c:v>15</c:v>
                </c:pt>
                <c:pt idx="3">
                  <c:v>33</c:v>
                </c:pt>
                <c:pt idx="4">
                  <c:v>28</c:v>
                </c:pt>
                <c:pt idx="6">
                  <c:v>15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46542472"/>
        <c:axId val="346545608"/>
      </c:barChart>
      <c:catAx>
        <c:axId val="346542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45608"/>
        <c:crosses val="autoZero"/>
        <c:auto val="1"/>
        <c:lblAlgn val="ctr"/>
        <c:lblOffset val="100"/>
        <c:noMultiLvlLbl val="0"/>
      </c:catAx>
      <c:valAx>
        <c:axId val="3465456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6542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62</c:v>
                </c:pt>
                <c:pt idx="1">
                  <c:v>47</c:v>
                </c:pt>
                <c:pt idx="2">
                  <c:v>62</c:v>
                </c:pt>
                <c:pt idx="3">
                  <c:v>31</c:v>
                </c:pt>
                <c:pt idx="4">
                  <c:v>27</c:v>
                </c:pt>
                <c:pt idx="6">
                  <c:v>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46</c:v>
                </c:pt>
                <c:pt idx="1">
                  <c:v>31</c:v>
                </c:pt>
                <c:pt idx="2">
                  <c:v>36</c:v>
                </c:pt>
                <c:pt idx="3">
                  <c:v>22</c:v>
                </c:pt>
                <c:pt idx="4">
                  <c:v>33</c:v>
                </c:pt>
                <c:pt idx="5">
                  <c:v>17</c:v>
                </c:pt>
                <c:pt idx="6">
                  <c:v>33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46546784"/>
        <c:axId val="346546000"/>
      </c:barChart>
      <c:catAx>
        <c:axId val="34654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46000"/>
        <c:crosses val="autoZero"/>
        <c:auto val="1"/>
        <c:lblAlgn val="ctr"/>
        <c:lblOffset val="100"/>
        <c:noMultiLvlLbl val="0"/>
      </c:catAx>
      <c:valAx>
        <c:axId val="3465460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654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1">
                  <c:v>14</c:v>
                </c:pt>
                <c:pt idx="2">
                  <c:v>6</c:v>
                </c:pt>
                <c:pt idx="3">
                  <c:v>8</c:v>
                </c:pt>
                <c:pt idx="4">
                  <c:v>14</c:v>
                </c:pt>
                <c:pt idx="5">
                  <c:v>20</c:v>
                </c:pt>
                <c:pt idx="6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2">
                  <c:v>5</c:v>
                </c:pt>
                <c:pt idx="3">
                  <c:v>17</c:v>
                </c:pt>
                <c:pt idx="4">
                  <c:v>22</c:v>
                </c:pt>
                <c:pt idx="6">
                  <c:v>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46542864"/>
        <c:axId val="346542080"/>
      </c:barChart>
      <c:catAx>
        <c:axId val="34654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42080"/>
        <c:crosses val="autoZero"/>
        <c:auto val="1"/>
        <c:lblAlgn val="ctr"/>
        <c:lblOffset val="100"/>
        <c:noMultiLvlLbl val="0"/>
      </c:catAx>
      <c:valAx>
        <c:axId val="3465420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6542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23</c:v>
                </c:pt>
                <c:pt idx="1">
                  <c:v>13</c:v>
                </c:pt>
                <c:pt idx="2">
                  <c:v>10</c:v>
                </c:pt>
                <c:pt idx="5">
                  <c:v>20</c:v>
                </c:pt>
                <c:pt idx="6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8</c:v>
                </c:pt>
                <c:pt idx="2">
                  <c:v>14</c:v>
                </c:pt>
                <c:pt idx="5">
                  <c:v>17</c:v>
                </c:pt>
                <c:pt idx="6">
                  <c:v>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46543256"/>
        <c:axId val="346543648"/>
      </c:barChart>
      <c:catAx>
        <c:axId val="346543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543648"/>
        <c:crosses val="autoZero"/>
        <c:auto val="1"/>
        <c:lblAlgn val="ctr"/>
        <c:lblOffset val="100"/>
        <c:noMultiLvlLbl val="0"/>
      </c:catAx>
      <c:valAx>
        <c:axId val="34654364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6543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</c:v>
                </c:pt>
                <c:pt idx="2">
                  <c:v>10</c:v>
                </c:pt>
                <c:pt idx="3">
                  <c:v>23</c:v>
                </c:pt>
                <c:pt idx="4">
                  <c:v>18</c:v>
                </c:pt>
                <c:pt idx="6">
                  <c:v>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2022 МЛ 2023</c:v>
                </c:pt>
                <c:pt idx="1">
                  <c:v>2022 ПЖТ 2023</c:v>
                </c:pt>
                <c:pt idx="2">
                  <c:v>2022 ТЭПС 2023</c:v>
                </c:pt>
                <c:pt idx="3">
                  <c:v>2022 ОП 2023</c:v>
                </c:pt>
                <c:pt idx="4">
                  <c:v>2022 СД 2023</c:v>
                </c:pt>
                <c:pt idx="5">
                  <c:v>2022 ЛД 2023</c:v>
                </c:pt>
                <c:pt idx="6">
                  <c:v>2022 ИТОГО 2023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</c:v>
                </c:pt>
                <c:pt idx="1">
                  <c:v>31</c:v>
                </c:pt>
                <c:pt idx="2">
                  <c:v>14</c:v>
                </c:pt>
                <c:pt idx="3">
                  <c:v>11</c:v>
                </c:pt>
                <c:pt idx="4">
                  <c:v>17</c:v>
                </c:pt>
                <c:pt idx="5">
                  <c:v>42</c:v>
                </c:pt>
                <c:pt idx="6">
                  <c:v>17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94692112"/>
        <c:axId val="394694856"/>
      </c:barChart>
      <c:catAx>
        <c:axId val="39469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4694856"/>
        <c:crosses val="autoZero"/>
        <c:auto val="1"/>
        <c:lblAlgn val="ctr"/>
        <c:lblOffset val="100"/>
        <c:noMultiLvlLbl val="0"/>
      </c:catAx>
      <c:valAx>
        <c:axId val="3946948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9469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55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34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91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992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54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45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96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23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89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18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6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3AF28-2298-46AE-8A96-720F0252B46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86DD4-59D1-4DCA-91D8-F850D9317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16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32688" y="2231136"/>
            <a:ext cx="10351008" cy="3026664"/>
          </a:xfrm>
        </p:spPr>
        <p:txBody>
          <a:bodyPr anchor="t">
            <a:noAutofit/>
          </a:bodyPr>
          <a:lstStyle/>
          <a:p>
            <a:r>
              <a:rPr lang="ru-RU" sz="4400" b="1" smtClean="0">
                <a:solidFill>
                  <a:schemeClr val="accent1">
                    <a:lumMod val="50000"/>
                  </a:schemeClr>
                </a:solidFill>
              </a:rPr>
              <a:t>Сравнительный анализ трудоустройства выпускников 2022 и 2023 г.г. </a:t>
            </a:r>
            <a:br>
              <a:rPr lang="ru-RU" sz="4400" b="1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b="1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4400" b="1" smtClean="0">
                <a:solidFill>
                  <a:schemeClr val="accent1">
                    <a:lumMod val="50000"/>
                  </a:schemeClr>
                </a:solidFill>
              </a:rPr>
              <a:t>по состоянию на октябрь 2023 г.)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66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744" y="283464"/>
            <a:ext cx="11676888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Ошиблись с выбором профессии (специальности)</a:t>
            </a:r>
            <a:endParaRPr lang="ru-RU" sz="40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213231348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54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0304" y="2176272"/>
            <a:ext cx="9144000" cy="2468880"/>
          </a:xfrm>
        </p:spPr>
        <p:txBody>
          <a:bodyPr anchor="ctr">
            <a:noAutofit/>
          </a:bodyPr>
          <a:lstStyle/>
          <a:p>
            <a:r>
              <a:rPr lang="ru-RU" sz="4000" dirty="0"/>
              <a:t>2</a:t>
            </a:r>
            <a:r>
              <a:rPr lang="ru-RU" sz="4000" dirty="0" smtClean="0"/>
              <a:t>. Перспективы трудоустройства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8510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3464"/>
            <a:ext cx="9144000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Намерены работать по специальности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19063545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6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3464"/>
            <a:ext cx="9144000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Не намерены работать по специальности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02471721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348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176" y="283464"/>
            <a:ext cx="11484864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Намерены </a:t>
            </a:r>
            <a:r>
              <a:rPr lang="ru-RU" sz="4000" dirty="0" smtClean="0"/>
              <a:t>служить в рядах Вооруженных Сил РФ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62713113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758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3464"/>
            <a:ext cx="9144000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Намерены продолжить обучение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6972591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427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3464"/>
            <a:ext cx="9144000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Не определились с намерениями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97665306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4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3464"/>
            <a:ext cx="9144000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Определились с местом трудоустройства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65814976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524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4320" y="283464"/>
            <a:ext cx="11466576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Не определились </a:t>
            </a:r>
            <a:r>
              <a:rPr lang="ru-RU" sz="4000" dirty="0" smtClean="0"/>
              <a:t>с местом трудоустройства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95592419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64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0304" y="2176272"/>
            <a:ext cx="9144000" cy="2468880"/>
          </a:xfrm>
        </p:spPr>
        <p:txBody>
          <a:bodyPr anchor="ctr">
            <a:noAutofit/>
          </a:bodyPr>
          <a:lstStyle/>
          <a:p>
            <a:r>
              <a:rPr lang="ru-RU" sz="4000" dirty="0" smtClean="0"/>
              <a:t>3. Отношение к продолжению профессионального образования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3236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3464"/>
            <a:ext cx="9144000" cy="713231"/>
          </a:xfrm>
        </p:spPr>
        <p:txBody>
          <a:bodyPr>
            <a:noAutofit/>
          </a:bodyPr>
          <a:lstStyle/>
          <a:p>
            <a:r>
              <a:rPr lang="ru-RU" sz="4000" smtClean="0"/>
              <a:t>Сведения о количестве выпускников</a:t>
            </a:r>
            <a:endParaRPr lang="ru-RU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119503"/>
              </p:ext>
            </p:extLst>
          </p:nvPr>
        </p:nvGraphicFramePr>
        <p:xfrm>
          <a:off x="896113" y="1240874"/>
          <a:ext cx="10351008" cy="4848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336"/>
                <a:gridCol w="3450336"/>
                <a:gridCol w="3450336"/>
              </a:tblGrid>
              <a:tr h="538692"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 год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2023 год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Машинисты локомотива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25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29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Проводники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Слесарь РПС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ТЭПС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56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52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ОП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49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45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Сестринское дело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24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Лечебное дело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Итого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184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183</a:t>
                      </a:r>
                      <a:endParaRPr lang="ru-RU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3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3464"/>
            <a:ext cx="9144000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Продолжат профобразование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55269703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655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0304" y="2176272"/>
            <a:ext cx="9144000" cy="2468880"/>
          </a:xfrm>
        </p:spPr>
        <p:txBody>
          <a:bodyPr anchor="ctr">
            <a:noAutofit/>
          </a:bodyPr>
          <a:lstStyle/>
          <a:p>
            <a:r>
              <a:rPr lang="ru-RU" sz="4000" dirty="0"/>
              <a:t>4</a:t>
            </a:r>
            <a:r>
              <a:rPr lang="ru-RU" sz="4000" dirty="0" smtClean="0"/>
              <a:t>. Перспективы смены места жительства в ближайшие три года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503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4320" y="283464"/>
            <a:ext cx="11475720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Планируют о</a:t>
            </a:r>
            <a:r>
              <a:rPr lang="ru-RU" sz="4000" dirty="0" smtClean="0"/>
              <a:t>статься </a:t>
            </a:r>
            <a:r>
              <a:rPr lang="ru-RU" sz="4000" dirty="0" smtClean="0"/>
              <a:t>в Архангельской области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62535014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584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3464"/>
            <a:ext cx="9144000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Планируют переехать в другие регионы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43617878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322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2872" y="1856232"/>
            <a:ext cx="9144000" cy="2468880"/>
          </a:xfrm>
        </p:spPr>
        <p:txBody>
          <a:bodyPr anchor="ctr">
            <a:noAutofit/>
          </a:bodyPr>
          <a:lstStyle/>
          <a:p>
            <a:r>
              <a:rPr lang="ru-RU" sz="4000" dirty="0"/>
              <a:t>5</a:t>
            </a:r>
            <a:r>
              <a:rPr lang="ru-RU" sz="4000" dirty="0" smtClean="0"/>
              <a:t>. Удовлетворенность процессом обучения в колледже</a:t>
            </a:r>
            <a:br>
              <a:rPr lang="ru-RU" sz="4000" dirty="0" smtClean="0"/>
            </a:br>
            <a:r>
              <a:rPr lang="ru-RU" sz="3200" dirty="0" smtClean="0"/>
              <a:t>(опрос студентов 2023-2024 учебного года)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49680" y="5990950"/>
            <a:ext cx="603504" cy="5394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17392" y="5990950"/>
            <a:ext cx="603504" cy="5394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22464" y="5990950"/>
            <a:ext cx="603504" cy="53949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956816" y="6068781"/>
            <a:ext cx="145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smtClean="0"/>
              <a:t>«Плохо»;</a:t>
            </a:r>
            <a:endParaRPr lang="ru-RU" sz="2400"/>
          </a:p>
        </p:txBody>
      </p:sp>
      <p:sp>
        <p:nvSpPr>
          <p:cNvPr id="7" name="TextBox 6"/>
          <p:cNvSpPr txBox="1"/>
          <p:nvPr/>
        </p:nvSpPr>
        <p:spPr>
          <a:xfrm>
            <a:off x="4224528" y="6068781"/>
            <a:ext cx="3194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smtClean="0"/>
              <a:t>«Удовлетворительно»;</a:t>
            </a:r>
            <a:endParaRPr lang="ru-RU" sz="2400"/>
          </a:p>
        </p:txBody>
      </p:sp>
      <p:sp>
        <p:nvSpPr>
          <p:cNvPr id="8" name="TextBox 7"/>
          <p:cNvSpPr txBox="1"/>
          <p:nvPr/>
        </p:nvSpPr>
        <p:spPr>
          <a:xfrm>
            <a:off x="8229600" y="6068780"/>
            <a:ext cx="1569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smtClean="0"/>
              <a:t>«Хорошо»</a:t>
            </a:r>
            <a:endParaRPr lang="ru-RU" sz="2400"/>
          </a:p>
        </p:txBody>
      </p:sp>
      <p:sp>
        <p:nvSpPr>
          <p:cNvPr id="9" name="TextBox 8"/>
          <p:cNvSpPr txBox="1"/>
          <p:nvPr/>
        </p:nvSpPr>
        <p:spPr>
          <a:xfrm>
            <a:off x="530352" y="5467730"/>
            <a:ext cx="3895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smtClean="0"/>
              <a:t>Цветовая шкала оценок:</a:t>
            </a: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370730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4320" y="246888"/>
            <a:ext cx="11503152" cy="987552"/>
          </a:xfrm>
        </p:spPr>
        <p:txBody>
          <a:bodyPr anchor="t">
            <a:noAutofit/>
          </a:bodyPr>
          <a:lstStyle/>
          <a:p>
            <a:r>
              <a:rPr lang="ru-RU" sz="3600" dirty="0" smtClean="0"/>
              <a:t>Качество о</a:t>
            </a:r>
            <a:r>
              <a:rPr lang="ru-RU" sz="3600" dirty="0" smtClean="0"/>
              <a:t>риентированности учебного процесса на подготовку к реальным условиям работы</a:t>
            </a:r>
            <a:endParaRPr lang="ru-RU" sz="36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25000121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88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4320" y="246888"/>
            <a:ext cx="11503152" cy="987552"/>
          </a:xfrm>
        </p:spPr>
        <p:txBody>
          <a:bodyPr anchor="t">
            <a:noAutofit/>
          </a:bodyPr>
          <a:lstStyle/>
          <a:p>
            <a:r>
              <a:rPr lang="ru-RU" sz="3600" dirty="0" smtClean="0"/>
              <a:t>Обучение навыкам командной работы, поиска решения проблем, самоорганизации, инициативности и др.</a:t>
            </a:r>
            <a:endParaRPr lang="ru-RU" sz="36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33064580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605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4320" y="246888"/>
            <a:ext cx="11503152" cy="987552"/>
          </a:xfrm>
        </p:spPr>
        <p:txBody>
          <a:bodyPr anchor="t">
            <a:noAutofit/>
          </a:bodyPr>
          <a:lstStyle/>
          <a:p>
            <a:r>
              <a:rPr lang="ru-RU" sz="3600" dirty="0" smtClean="0"/>
              <a:t>Современность учебного оборудования в колледже</a:t>
            </a:r>
            <a:endParaRPr lang="ru-RU" sz="36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0601546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0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4320" y="246888"/>
            <a:ext cx="11503152" cy="987552"/>
          </a:xfrm>
        </p:spPr>
        <p:txBody>
          <a:bodyPr anchor="t">
            <a:noAutofit/>
          </a:bodyPr>
          <a:lstStyle/>
          <a:p>
            <a:r>
              <a:rPr lang="ru-RU" sz="3600" dirty="0" smtClean="0"/>
              <a:t>Квалификация/компетентность педагогов теоретической части изучаемых предметов</a:t>
            </a:r>
            <a:endParaRPr lang="ru-RU" sz="36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34115387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648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4320" y="246888"/>
            <a:ext cx="11503152" cy="987552"/>
          </a:xfrm>
        </p:spPr>
        <p:txBody>
          <a:bodyPr anchor="t">
            <a:noAutofit/>
          </a:bodyPr>
          <a:lstStyle/>
          <a:p>
            <a:r>
              <a:rPr lang="ru-RU" sz="3600" dirty="0" smtClean="0"/>
              <a:t>Квалификация/компетентность педагогов практической части изучаемых предметов</a:t>
            </a:r>
            <a:endParaRPr lang="ru-RU" sz="36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9511349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98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176" y="283464"/>
            <a:ext cx="11539728" cy="1005840"/>
          </a:xfrm>
        </p:spPr>
        <p:txBody>
          <a:bodyPr anchor="t">
            <a:noAutofit/>
          </a:bodyPr>
          <a:lstStyle/>
          <a:p>
            <a:pPr algn="r"/>
            <a:r>
              <a:rPr lang="ru-RU" sz="4000" smtClean="0"/>
              <a:t>Трудоустройство выпускников</a:t>
            </a:r>
            <a:r>
              <a:rPr lang="ru-RU" sz="3600" smtClean="0"/>
              <a:t>*                </a:t>
            </a:r>
            <a:r>
              <a:rPr lang="ru-RU" sz="3600" smtClean="0">
                <a:solidFill>
                  <a:schemeClr val="bg1"/>
                </a:solidFill>
              </a:rPr>
              <a:t>**..</a:t>
            </a:r>
            <a:r>
              <a:rPr lang="ru-RU" sz="3600" smtClean="0"/>
              <a:t>    </a:t>
            </a:r>
            <a:r>
              <a:rPr lang="ru-RU" sz="1800" smtClean="0"/>
              <a:t>                                                                                       </a:t>
            </a:r>
            <a:r>
              <a:rPr lang="ru-RU" sz="1800" dirty="0" smtClean="0"/>
              <a:t>*доля </a:t>
            </a:r>
            <a:r>
              <a:rPr lang="ru-RU" sz="1800" dirty="0"/>
              <a:t>от </a:t>
            </a:r>
            <a:r>
              <a:rPr lang="ru-RU" sz="1800" dirty="0" smtClean="0"/>
              <a:t>общего количества выпускников без учета призванных в ряды ВС РФ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37893140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807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6888" y="283464"/>
            <a:ext cx="11512296" cy="987552"/>
          </a:xfrm>
        </p:spPr>
        <p:txBody>
          <a:bodyPr anchor="t">
            <a:noAutofit/>
          </a:bodyPr>
          <a:lstStyle/>
          <a:p>
            <a:r>
              <a:rPr lang="ru-RU" sz="4000" smtClean="0"/>
              <a:t>Трудоустроено по освоенной по профессии*    </a:t>
            </a:r>
            <a:r>
              <a:rPr lang="ru-RU" sz="700" smtClean="0"/>
              <a:t> </a:t>
            </a:r>
            <a:br>
              <a:rPr lang="ru-RU" sz="700" smtClean="0"/>
            </a:br>
            <a:r>
              <a:rPr lang="ru-RU" sz="700" smtClean="0"/>
              <a:t>                                                                                                                                                                                      </a:t>
            </a:r>
            <a:r>
              <a:rPr lang="ru-RU" sz="1800" smtClean="0"/>
              <a:t>* </a:t>
            </a:r>
            <a:r>
              <a:rPr lang="ru-RU" sz="1800" dirty="0" smtClean="0"/>
              <a:t>доля от общего количества выпускников </a:t>
            </a:r>
            <a:r>
              <a:rPr lang="ru-RU" sz="1800" dirty="0"/>
              <a:t>без учета призванных в ряды ВС РФ</a:t>
            </a:r>
            <a:endParaRPr lang="ru-RU" sz="18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53502551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854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6888" y="283464"/>
            <a:ext cx="11512296" cy="987552"/>
          </a:xfrm>
        </p:spPr>
        <p:txBody>
          <a:bodyPr anchor="t">
            <a:noAutofit/>
          </a:bodyPr>
          <a:lstStyle/>
          <a:p>
            <a:r>
              <a:rPr lang="ru-RU" sz="4000"/>
              <a:t>Трудоустроено по освоенной по профессии</a:t>
            </a:r>
            <a:r>
              <a:rPr lang="ru-RU" sz="4000"/>
              <a:t>* </a:t>
            </a:r>
            <a:br>
              <a:rPr lang="ru-RU" sz="4000"/>
            </a:br>
            <a:r>
              <a:rPr lang="ru-RU" sz="70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800" smtClean="0"/>
              <a:t>* </a:t>
            </a:r>
            <a:r>
              <a:rPr lang="ru-RU" sz="1800" dirty="0" smtClean="0"/>
              <a:t>доля от количества трудоустроенных выпускников</a:t>
            </a:r>
            <a:endParaRPr lang="ru-RU" sz="4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01129778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32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231136"/>
            <a:ext cx="11173968" cy="3026664"/>
          </a:xfrm>
        </p:spPr>
        <p:txBody>
          <a:bodyPr anchor="t">
            <a:noAutofit/>
          </a:bodyPr>
          <a:lstStyle/>
          <a:p>
            <a:r>
              <a:rPr lang="ru-RU" sz="4400" b="1" smtClean="0">
                <a:solidFill>
                  <a:schemeClr val="accent1">
                    <a:lumMod val="50000"/>
                  </a:schemeClr>
                </a:solidFill>
              </a:rPr>
              <a:t>Анализ удовлетворенности выпускников </a:t>
            </a:r>
            <a:br>
              <a:rPr lang="ru-RU" sz="4400" b="1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b="1" smtClean="0">
                <a:solidFill>
                  <a:schemeClr val="accent1">
                    <a:lumMod val="50000"/>
                  </a:schemeClr>
                </a:solidFill>
              </a:rPr>
              <a:t>2023-2024 учебного года процессом обучения  (по состоянию на октябрь 2023 г.)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5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6968" y="466344"/>
            <a:ext cx="10296144" cy="1142999"/>
          </a:xfrm>
        </p:spPr>
        <p:txBody>
          <a:bodyPr>
            <a:noAutofit/>
          </a:bodyPr>
          <a:lstStyle/>
          <a:p>
            <a:r>
              <a:rPr lang="ru-RU" sz="4000" smtClean="0"/>
              <a:t>Количество</a:t>
            </a:r>
            <a:r>
              <a:rPr lang="ru-RU" sz="4000" smtClean="0"/>
              <a:t> опрошенных студентов, обучающихся в выпускных группах</a:t>
            </a:r>
            <a:endParaRPr lang="ru-RU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948798"/>
              </p:ext>
            </p:extLst>
          </p:nvPr>
        </p:nvGraphicFramePr>
        <p:xfrm>
          <a:off x="886968" y="1688930"/>
          <a:ext cx="10351008" cy="4309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336"/>
                <a:gridCol w="3450336"/>
                <a:gridCol w="3450336"/>
              </a:tblGrid>
              <a:tr h="538692"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2022-2023 учебный </a:t>
                      </a:r>
                      <a:r>
                        <a:rPr lang="ru-RU" sz="2400" dirty="0" smtClean="0"/>
                        <a:t>год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2023-2024 учебный </a:t>
                      </a:r>
                      <a:r>
                        <a:rPr lang="ru-RU" sz="2400" dirty="0" smtClean="0"/>
                        <a:t>год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Машинисты локомотива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26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24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Проводники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ТЭПС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29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22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ОП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26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Сестринское дело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22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Лечебное дело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</a:t>
                      </a:r>
                      <a:endParaRPr lang="ru-RU" sz="2400" dirty="0"/>
                    </a:p>
                  </a:txBody>
                  <a:tcPr anchor="ctr"/>
                </a:tc>
              </a:tr>
              <a:tr h="538692"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/>
                        <a:t>Итого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121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107</a:t>
                      </a:r>
                      <a:endParaRPr lang="ru-RU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86968" y="6336792"/>
            <a:ext cx="1023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*на всех последующих диаграммах указана доля от опрошенных выпускников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64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0304" y="2176272"/>
            <a:ext cx="9144000" cy="2468880"/>
          </a:xfrm>
        </p:spPr>
        <p:txBody>
          <a:bodyPr anchor="ctr">
            <a:noAutofit/>
          </a:bodyPr>
          <a:lstStyle/>
          <a:p>
            <a:r>
              <a:rPr lang="ru-RU" sz="4000" dirty="0" smtClean="0"/>
              <a:t>1. </a:t>
            </a:r>
            <a:r>
              <a:rPr lang="ru-RU" sz="4000" dirty="0" smtClean="0"/>
              <a:t>Удовлетворенность выбранной профессией (специальностью)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069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744" y="283464"/>
            <a:ext cx="11676888" cy="713231"/>
          </a:xfrm>
        </p:spPr>
        <p:txBody>
          <a:bodyPr>
            <a:noAutofit/>
          </a:bodyPr>
          <a:lstStyle/>
          <a:p>
            <a:r>
              <a:rPr lang="ru-RU" sz="4000" dirty="0" smtClean="0"/>
              <a:t>Довольны</a:t>
            </a:r>
            <a:r>
              <a:rPr lang="ru-RU" sz="4000" dirty="0" smtClean="0"/>
              <a:t> </a:t>
            </a:r>
            <a:r>
              <a:rPr lang="ru-RU" sz="4000" dirty="0" smtClean="0"/>
              <a:t>выбором профессии (специальности)</a:t>
            </a:r>
            <a:endParaRPr lang="ru-RU" sz="40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78417209"/>
              </p:ext>
            </p:extLst>
          </p:nvPr>
        </p:nvGraphicFramePr>
        <p:xfrm>
          <a:off x="247614" y="1278827"/>
          <a:ext cx="11539002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500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4030</TotalTime>
  <Words>273</Words>
  <Application>Microsoft Office PowerPoint</Application>
  <PresentationFormat>Широкоэкранный</PresentationFormat>
  <Paragraphs>83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Тема Office</vt:lpstr>
      <vt:lpstr>Сравнительный анализ трудоустройства выпускников 2022 и 2023 г.г.  (по состоянию на октябрь 2023 г.)</vt:lpstr>
      <vt:lpstr>Сведения о количестве выпускников</vt:lpstr>
      <vt:lpstr>Трудоустройство выпускников*                **..                                                                                           *доля от общего количества выпускников без учета призванных в ряды ВС РФ</vt:lpstr>
      <vt:lpstr>Трудоустроено по освоенной по профессии*                                                                                                                                                                                            * доля от общего количества выпускников без учета призванных в ряды ВС РФ</vt:lpstr>
      <vt:lpstr>Трудоустроено по освоенной по профессии*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* доля от количества трудоустроенных выпускников</vt:lpstr>
      <vt:lpstr>Анализ удовлетворенности выпускников  2023-2024 учебного года процессом обучения  (по состоянию на октябрь 2023 г.)</vt:lpstr>
      <vt:lpstr>Количество опрошенных студентов, обучающихся в выпускных группах</vt:lpstr>
      <vt:lpstr>1. Удовлетворенность выбранной профессией (специальностью)</vt:lpstr>
      <vt:lpstr>Довольны выбором профессии (специальности)</vt:lpstr>
      <vt:lpstr>Ошиблись с выбором профессии (специальности)</vt:lpstr>
      <vt:lpstr>2. Перспективы трудоустройства</vt:lpstr>
      <vt:lpstr>Намерены работать по специальности</vt:lpstr>
      <vt:lpstr>Не намерены работать по специальности</vt:lpstr>
      <vt:lpstr>Намерены служить в рядах Вооруженных Сил РФ</vt:lpstr>
      <vt:lpstr>Намерены продолжить обучение</vt:lpstr>
      <vt:lpstr>Не определились с намерениями</vt:lpstr>
      <vt:lpstr>Определились с местом трудоустройства</vt:lpstr>
      <vt:lpstr>Не определились с местом трудоустройства</vt:lpstr>
      <vt:lpstr>3. Отношение к продолжению профессионального образования</vt:lpstr>
      <vt:lpstr>Продолжат профобразование</vt:lpstr>
      <vt:lpstr>4. Перспективы смены места жительства в ближайшие три года</vt:lpstr>
      <vt:lpstr>Планируют остаться в Архангельской области</vt:lpstr>
      <vt:lpstr>Планируют переехать в другие регионы</vt:lpstr>
      <vt:lpstr>5. Удовлетворенность процессом обучения в колледже (опрос студентов 2023-2024 учебного года)</vt:lpstr>
      <vt:lpstr>Качество ориентированности учебного процесса на подготовку к реальным условиям работы</vt:lpstr>
      <vt:lpstr>Обучение навыкам командной работы, поиска решения проблем, самоорганизации, инициативности и др.</vt:lpstr>
      <vt:lpstr>Современность учебного оборудования в колледже</vt:lpstr>
      <vt:lpstr>Квалификация/компетентность педагогов теоретической части изучаемых предметов</vt:lpstr>
      <vt:lpstr>Квалификация/компетентность педагогов практической части изучаемых предметов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</dc:creator>
  <cp:lastModifiedBy>Иван</cp:lastModifiedBy>
  <cp:revision>65</cp:revision>
  <dcterms:created xsi:type="dcterms:W3CDTF">2023-11-14T18:09:11Z</dcterms:created>
  <dcterms:modified xsi:type="dcterms:W3CDTF">2023-11-21T03:54:42Z</dcterms:modified>
</cp:coreProperties>
</file>